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2" r:id="rId2"/>
    <p:sldId id="270" r:id="rId3"/>
    <p:sldId id="258" r:id="rId4"/>
    <p:sldId id="273" r:id="rId5"/>
    <p:sldId id="287" r:id="rId6"/>
    <p:sldId id="288" r:id="rId7"/>
    <p:sldId id="289" r:id="rId8"/>
    <p:sldId id="290" r:id="rId9"/>
    <p:sldId id="291" r:id="rId10"/>
    <p:sldId id="292" r:id="rId11"/>
    <p:sldId id="293" r:id="rId12"/>
    <p:sldId id="294" r:id="rId13"/>
    <p:sldId id="295" r:id="rId14"/>
    <p:sldId id="296" r:id="rId15"/>
    <p:sldId id="319" r:id="rId16"/>
    <p:sldId id="326" r:id="rId17"/>
    <p:sldId id="260" r:id="rId18"/>
    <p:sldId id="275" r:id="rId19"/>
    <p:sldId id="259" r:id="rId20"/>
    <p:sldId id="325" r:id="rId21"/>
    <p:sldId id="320" r:id="rId22"/>
    <p:sldId id="274" r:id="rId23"/>
    <p:sldId id="262" r:id="rId24"/>
    <p:sldId id="324" r:id="rId25"/>
    <p:sldId id="321" r:id="rId26"/>
    <p:sldId id="277" r:id="rId27"/>
    <p:sldId id="261" r:id="rId28"/>
    <p:sldId id="323" r:id="rId29"/>
    <p:sldId id="322" r:id="rId30"/>
    <p:sldId id="276" r:id="rId31"/>
    <p:sldId id="327" r:id="rId32"/>
    <p:sldId id="263" r:id="rId33"/>
    <p:sldId id="297" r:id="rId34"/>
    <p:sldId id="278" r:id="rId35"/>
    <p:sldId id="264" r:id="rId36"/>
    <p:sldId id="298" r:id="rId37"/>
    <p:sldId id="305" r:id="rId38"/>
    <p:sldId id="299" r:id="rId39"/>
    <p:sldId id="309" r:id="rId40"/>
    <p:sldId id="301" r:id="rId41"/>
    <p:sldId id="302" r:id="rId42"/>
    <p:sldId id="303" r:id="rId43"/>
    <p:sldId id="304" r:id="rId44"/>
    <p:sldId id="318" r:id="rId45"/>
    <p:sldId id="306" r:id="rId46"/>
    <p:sldId id="300" r:id="rId47"/>
    <p:sldId id="308" r:id="rId48"/>
    <p:sldId id="307" r:id="rId49"/>
    <p:sldId id="310" r:id="rId50"/>
    <p:sldId id="311" r:id="rId51"/>
    <p:sldId id="312" r:id="rId52"/>
    <p:sldId id="313" r:id="rId53"/>
    <p:sldId id="314" r:id="rId54"/>
    <p:sldId id="315" r:id="rId55"/>
    <p:sldId id="316" r:id="rId56"/>
    <p:sldId id="317" r:id="rId57"/>
    <p:sldId id="279" r:id="rId5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F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85" autoAdjust="0"/>
  </p:normalViewPr>
  <p:slideViewPr>
    <p:cSldViewPr>
      <p:cViewPr>
        <p:scale>
          <a:sx n="112" d="100"/>
          <a:sy n="112" d="100"/>
        </p:scale>
        <p:origin x="-480" y="-16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3F0982A-71F5-4E8D-AE1D-A1C65CCDA905}" type="datetimeFigureOut">
              <a:rPr lang="en-US" smtClean="0"/>
              <a:t>11/10/2021</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C6CC987-2825-4092-B86D-0D6A002D4002}" type="slidenum">
              <a:rPr lang="en-US" smtClean="0"/>
              <a:t>‹#›</a:t>
            </a:fld>
            <a:endParaRPr lang="en-US"/>
          </a:p>
        </p:txBody>
      </p:sp>
    </p:spTree>
    <p:extLst>
      <p:ext uri="{BB962C8B-B14F-4D97-AF65-F5344CB8AC3E}">
        <p14:creationId xmlns:p14="http://schemas.microsoft.com/office/powerpoint/2010/main" val="424287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CC987-2825-4092-B86D-0D6A002D4002}" type="slidenum">
              <a:rPr lang="en-US" smtClean="0"/>
              <a:t>22</a:t>
            </a:fld>
            <a:endParaRPr lang="en-US"/>
          </a:p>
        </p:txBody>
      </p:sp>
    </p:spTree>
    <p:extLst>
      <p:ext uri="{BB962C8B-B14F-4D97-AF65-F5344CB8AC3E}">
        <p14:creationId xmlns:p14="http://schemas.microsoft.com/office/powerpoint/2010/main" val="72991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34616555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15606537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35899848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31999656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23753263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36567576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42538809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33402371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40555425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25951689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21373-2E13-4B68-91A0-9D731AB092AA}"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463FE-5CC5-4289-AC14-9C294323C889}" type="slidenum">
              <a:rPr lang="en-US" smtClean="0"/>
              <a:pPr/>
              <a:t>‹#›</a:t>
            </a:fld>
            <a:endParaRPr lang="en-US"/>
          </a:p>
        </p:txBody>
      </p:sp>
    </p:spTree>
    <p:extLst>
      <p:ext uri="{BB962C8B-B14F-4D97-AF65-F5344CB8AC3E}">
        <p14:creationId xmlns:p14="http://schemas.microsoft.com/office/powerpoint/2010/main" val="20382017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21373-2E13-4B68-91A0-9D731AB092AA}" type="datetimeFigureOut">
              <a:rPr lang="en-US" smtClean="0"/>
              <a:pPr/>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463FE-5CC5-4289-AC14-9C294323C889}" type="slidenum">
              <a:rPr lang="en-US" smtClean="0"/>
              <a:pPr/>
              <a:t>‹#›</a:t>
            </a:fld>
            <a:endParaRPr lang="en-US"/>
          </a:p>
        </p:txBody>
      </p:sp>
    </p:spTree>
    <p:extLst>
      <p:ext uri="{BB962C8B-B14F-4D97-AF65-F5344CB8AC3E}">
        <p14:creationId xmlns:p14="http://schemas.microsoft.com/office/powerpoint/2010/main" val="2533187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ps.gov/brca/learn/education/index.htm"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05C10E-EEFA-46D5-8D9B-CE6126758E1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Intro</a:t>
            </a:r>
          </a:p>
        </p:txBody>
      </p:sp>
      <p:sp>
        <p:nvSpPr>
          <p:cNvPr id="2" name="TextBox 1"/>
          <p:cNvSpPr txBox="1">
            <a:spLocks/>
          </p:cNvSpPr>
          <p:nvPr/>
        </p:nvSpPr>
        <p:spPr>
          <a:xfrm>
            <a:off x="152400" y="152400"/>
            <a:ext cx="8839200" cy="9541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 </a:t>
            </a:r>
            <a:r>
              <a:rPr kumimoji="0" lang="en-US" sz="2400" b="1" i="0" u="none" strike="noStrike" kern="1200" cap="none" spc="0" normalizeH="0" baseline="0" noProof="0" dirty="0">
                <a:ln>
                  <a:noFill/>
                </a:ln>
                <a:solidFill>
                  <a:schemeClr val="bg1"/>
                </a:solidFill>
                <a:effectLst/>
                <a:uLnTx/>
                <a:uFillTx/>
                <a:latin typeface="+mn-lt"/>
                <a:ea typeface="+mn-ea"/>
                <a:cs typeface="+mn-cs"/>
              </a:rPr>
              <a:t>The Arrowhead:  Emblem of the National Park Service</a:t>
            </a:r>
          </a:p>
        </p:txBody>
      </p:sp>
      <p:sp>
        <p:nvSpPr>
          <p:cNvPr id="3" name="TextBox 2"/>
          <p:cNvSpPr txBox="1"/>
          <p:nvPr/>
        </p:nvSpPr>
        <p:spPr>
          <a:xfrm>
            <a:off x="152400" y="1326290"/>
            <a:ext cx="8846127" cy="5324535"/>
          </a:xfrm>
          <a:prstGeom prst="rect">
            <a:avLst/>
          </a:prstGeom>
          <a:noFill/>
        </p:spPr>
        <p:txBody>
          <a:bodyPr wrap="square" rtlCol="0">
            <a:spAutoFit/>
          </a:bodyPr>
          <a:lstStyle/>
          <a:p>
            <a:r>
              <a:rPr lang="en-US" sz="2000" dirty="0"/>
              <a:t>Have you ever wondered about that arrowhead you see on signs around your National Parks?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That’s the </a:t>
            </a:r>
            <a:r>
              <a:rPr lang="en-US" sz="2000" i="1" dirty="0"/>
              <a:t>emblem</a:t>
            </a:r>
            <a:r>
              <a:rPr lang="en-US" sz="2000" dirty="0"/>
              <a:t> of the National Park Service.</a:t>
            </a:r>
          </a:p>
        </p:txBody>
      </p:sp>
      <p:pic>
        <p:nvPicPr>
          <p:cNvPr id="1026" name="Picture 2" descr="A stone sign with a red circle drawn around the Park Service Arrowhead reads: Bryce Canyon National Park United States Department of the Interior National Park Service.">
            <a:extLst>
              <a:ext uri="{FF2B5EF4-FFF2-40B4-BE49-F238E27FC236}">
                <a16:creationId xmlns:a16="http://schemas.microsoft.com/office/drawing/2014/main" id="{7A2B9C00-6F30-4F70-B230-4831DF82E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059449" cy="40354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descr="Oval drawn over Park Service emblem on sign."/>
          <p:cNvSpPr/>
          <p:nvPr/>
        </p:nvSpPr>
        <p:spPr>
          <a:xfrm>
            <a:off x="2362200" y="3276600"/>
            <a:ext cx="1644535" cy="1600200"/>
          </a:xfrm>
          <a:prstGeom prst="ellipse">
            <a:avLst/>
          </a:prstGeom>
          <a:noFill/>
          <a:ln w="762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91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6" presetClass="emph" presetSubtype="0" accel="5000" decel="19000" fill="hold" grpId="0" nodeType="withEffect">
                                  <p:stCondLst>
                                    <p:cond delay="500"/>
                                  </p:stCondLst>
                                  <p:childTnLst>
                                    <p:animScale>
                                      <p:cBhvr>
                                        <p:cTn id="9" dur="2000" fill="hold"/>
                                        <p:tgtEl>
                                          <p:spTgt spid="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0643BA-FE8C-49BB-B16C-0553344C6B1F}"/>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5</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sp>
        <p:nvSpPr>
          <p:cNvPr id="18" name="TextBox 17">
            <a:extLst>
              <a:ext uri="{FF2B5EF4-FFF2-40B4-BE49-F238E27FC236}">
                <a16:creationId xmlns:a16="http://schemas.microsoft.com/office/drawing/2014/main" id="{E82AE560-EE09-421B-8C08-50CC17F5560B}"/>
              </a:ext>
            </a:extLst>
          </p:cNvPr>
          <p:cNvSpPr txBox="1"/>
          <p:nvPr/>
        </p:nvSpPr>
        <p:spPr>
          <a:xfrm>
            <a:off x="2288085" y="4554135"/>
            <a:ext cx="1331415" cy="646331"/>
          </a:xfrm>
          <a:prstGeom prst="rect">
            <a:avLst/>
          </a:prstGeom>
          <a:noFill/>
        </p:spPr>
        <p:txBody>
          <a:bodyPr wrap="square" rtlCol="0">
            <a:spAutoFit/>
          </a:bodyPr>
          <a:lstStyle/>
          <a:p>
            <a:pPr algn="r"/>
            <a:r>
              <a:rPr lang="en-US" sz="1200" b="1" dirty="0"/>
              <a:t>1800’s</a:t>
            </a:r>
          </a:p>
          <a:p>
            <a:pPr algn="r"/>
            <a:r>
              <a:rPr lang="en-US" sz="1200" dirty="0"/>
              <a:t>Later-day Saints Settlers</a:t>
            </a:r>
          </a:p>
        </p:txBody>
      </p:sp>
      <p:sp>
        <p:nvSpPr>
          <p:cNvPr id="21" name="TextBox 20">
            <a:extLst>
              <a:ext uri="{FF2B5EF4-FFF2-40B4-BE49-F238E27FC236}">
                <a16:creationId xmlns:a16="http://schemas.microsoft.com/office/drawing/2014/main" id="{715A8100-6E3D-4882-86AF-A0A18F939A85}"/>
              </a:ext>
            </a:extLst>
          </p:cNvPr>
          <p:cNvSpPr txBox="1"/>
          <p:nvPr/>
        </p:nvSpPr>
        <p:spPr>
          <a:xfrm>
            <a:off x="3258670" y="2453294"/>
            <a:ext cx="1331415" cy="461665"/>
          </a:xfrm>
          <a:prstGeom prst="rect">
            <a:avLst/>
          </a:prstGeom>
          <a:noFill/>
        </p:spPr>
        <p:txBody>
          <a:bodyPr wrap="square" rtlCol="0">
            <a:spAutoFit/>
          </a:bodyPr>
          <a:lstStyle/>
          <a:p>
            <a:pPr algn="r"/>
            <a:r>
              <a:rPr lang="en-US" sz="1200" b="1" dirty="0"/>
              <a:t>Early 1900’s</a:t>
            </a:r>
          </a:p>
          <a:p>
            <a:pPr algn="r"/>
            <a:r>
              <a:rPr lang="en-US" sz="1200" dirty="0"/>
              <a:t>U.S. Forest Service</a:t>
            </a:r>
          </a:p>
        </p:txBody>
      </p:sp>
      <p:sp>
        <p:nvSpPr>
          <p:cNvPr id="24" name="TextBox 23">
            <a:extLst>
              <a:ext uri="{FF2B5EF4-FFF2-40B4-BE49-F238E27FC236}">
                <a16:creationId xmlns:a16="http://schemas.microsoft.com/office/drawing/2014/main" id="{9592EF7D-4D82-4F94-9D93-EBADAB8EE54C}"/>
              </a:ext>
            </a:extLst>
          </p:cNvPr>
          <p:cNvSpPr txBox="1"/>
          <p:nvPr/>
        </p:nvSpPr>
        <p:spPr>
          <a:xfrm>
            <a:off x="3899648" y="4563123"/>
            <a:ext cx="1586752" cy="461665"/>
          </a:xfrm>
          <a:prstGeom prst="rect">
            <a:avLst/>
          </a:prstGeom>
          <a:noFill/>
        </p:spPr>
        <p:txBody>
          <a:bodyPr wrap="square" rtlCol="0">
            <a:spAutoFit/>
          </a:bodyPr>
          <a:lstStyle/>
          <a:p>
            <a:pPr algn="r"/>
            <a:r>
              <a:rPr lang="en-US" sz="1200" b="1" dirty="0"/>
              <a:t>1922</a:t>
            </a:r>
          </a:p>
          <a:p>
            <a:pPr algn="r"/>
            <a:r>
              <a:rPr lang="en-US" sz="1200" dirty="0"/>
              <a:t>Union Pacific Railroad</a:t>
            </a:r>
          </a:p>
        </p:txBody>
      </p: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43101"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43200" y="3664327"/>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EACE91-EDD3-406C-8A98-6BFA0CD67EC1}"/>
              </a:ext>
              <a:ext uri="{C183D7F6-B498-43B3-948B-1728B52AA6E4}">
                <adec:decorative xmlns:adec="http://schemas.microsoft.com/office/drawing/2017/decorative" val="1"/>
              </a:ext>
            </a:extLst>
          </p:cNvPr>
          <p:cNvCxnSpPr/>
          <p:nvPr/>
        </p:nvCxnSpPr>
        <p:spPr>
          <a:xfrm flipV="1">
            <a:off x="3657600" y="37338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305013-FB5D-40A4-9068-B14078FB78BB}"/>
              </a:ext>
              <a:ext uri="{C183D7F6-B498-43B3-948B-1728B52AA6E4}">
                <adec:decorative xmlns:adec="http://schemas.microsoft.com/office/drawing/2017/decorative" val="1"/>
              </a:ext>
            </a:extLst>
          </p:cNvPr>
          <p:cNvSpPr/>
          <p:nvPr/>
        </p:nvSpPr>
        <p:spPr>
          <a:xfrm>
            <a:off x="3581400" y="367329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15148B5-86E9-47F4-9608-3D2699B9E7D7}"/>
              </a:ext>
              <a:ext uri="{C183D7F6-B498-43B3-948B-1728B52AA6E4}">
                <adec:decorative xmlns:adec="http://schemas.microsoft.com/office/drawing/2017/decorative" val="1"/>
              </a:ext>
            </a:extLst>
          </p:cNvPr>
          <p:cNvCxnSpPr/>
          <p:nvPr/>
        </p:nvCxnSpPr>
        <p:spPr>
          <a:xfrm flipV="1">
            <a:off x="4572002"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1087B18-157F-4D9C-8EC7-5DB24FB24D5D}"/>
              </a:ext>
              <a:ext uri="{C183D7F6-B498-43B3-948B-1728B52AA6E4}">
                <adec:decorative xmlns:adec="http://schemas.microsoft.com/office/drawing/2017/decorative" val="1"/>
              </a:ext>
            </a:extLst>
          </p:cNvPr>
          <p:cNvSpPr/>
          <p:nvPr/>
        </p:nvSpPr>
        <p:spPr>
          <a:xfrm>
            <a:off x="44958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14FF063-C674-45F5-9A83-A59FA5DDA0D1}"/>
              </a:ext>
              <a:ext uri="{C183D7F6-B498-43B3-948B-1728B52AA6E4}">
                <adec:decorative xmlns:adec="http://schemas.microsoft.com/office/drawing/2017/decorative" val="1"/>
              </a:ext>
            </a:extLst>
          </p:cNvPr>
          <p:cNvCxnSpPr/>
          <p:nvPr/>
        </p:nvCxnSpPr>
        <p:spPr>
          <a:xfrm flipV="1">
            <a:off x="5486400" y="3720402"/>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77ADD03-0246-4E1F-8341-A60FB1A16503}"/>
              </a:ext>
              <a:ext uri="{C183D7F6-B498-43B3-948B-1728B52AA6E4}">
                <adec:decorative xmlns:adec="http://schemas.microsoft.com/office/drawing/2017/decorative" val="1"/>
              </a:ext>
            </a:extLst>
          </p:cNvPr>
          <p:cNvSpPr/>
          <p:nvPr/>
        </p:nvSpPr>
        <p:spPr>
          <a:xfrm>
            <a:off x="5410200" y="3657602"/>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7056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9CA75-D548-4777-A4F3-1CF2F6C39A14}"/>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6</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sp>
        <p:nvSpPr>
          <p:cNvPr id="18" name="TextBox 17">
            <a:extLst>
              <a:ext uri="{FF2B5EF4-FFF2-40B4-BE49-F238E27FC236}">
                <a16:creationId xmlns:a16="http://schemas.microsoft.com/office/drawing/2014/main" id="{E82AE560-EE09-421B-8C08-50CC17F5560B}"/>
              </a:ext>
            </a:extLst>
          </p:cNvPr>
          <p:cNvSpPr txBox="1"/>
          <p:nvPr/>
        </p:nvSpPr>
        <p:spPr>
          <a:xfrm>
            <a:off x="2288085" y="4554135"/>
            <a:ext cx="1331415" cy="646331"/>
          </a:xfrm>
          <a:prstGeom prst="rect">
            <a:avLst/>
          </a:prstGeom>
          <a:noFill/>
        </p:spPr>
        <p:txBody>
          <a:bodyPr wrap="square" rtlCol="0">
            <a:spAutoFit/>
          </a:bodyPr>
          <a:lstStyle/>
          <a:p>
            <a:pPr algn="r"/>
            <a:r>
              <a:rPr lang="en-US" sz="1200" b="1" dirty="0"/>
              <a:t>1800’s</a:t>
            </a:r>
          </a:p>
          <a:p>
            <a:pPr algn="r"/>
            <a:r>
              <a:rPr lang="en-US" sz="1200" dirty="0"/>
              <a:t>Later-day Saints Settlers</a:t>
            </a:r>
          </a:p>
        </p:txBody>
      </p:sp>
      <p:sp>
        <p:nvSpPr>
          <p:cNvPr id="21" name="TextBox 20">
            <a:extLst>
              <a:ext uri="{FF2B5EF4-FFF2-40B4-BE49-F238E27FC236}">
                <a16:creationId xmlns:a16="http://schemas.microsoft.com/office/drawing/2014/main" id="{715A8100-6E3D-4882-86AF-A0A18F939A85}"/>
              </a:ext>
            </a:extLst>
          </p:cNvPr>
          <p:cNvSpPr txBox="1"/>
          <p:nvPr/>
        </p:nvSpPr>
        <p:spPr>
          <a:xfrm>
            <a:off x="3258670" y="2453294"/>
            <a:ext cx="1331415" cy="461665"/>
          </a:xfrm>
          <a:prstGeom prst="rect">
            <a:avLst/>
          </a:prstGeom>
          <a:noFill/>
        </p:spPr>
        <p:txBody>
          <a:bodyPr wrap="square" rtlCol="0">
            <a:spAutoFit/>
          </a:bodyPr>
          <a:lstStyle/>
          <a:p>
            <a:pPr algn="r"/>
            <a:r>
              <a:rPr lang="en-US" sz="1200" b="1" dirty="0"/>
              <a:t>Early 1900’s</a:t>
            </a:r>
          </a:p>
          <a:p>
            <a:pPr algn="r"/>
            <a:r>
              <a:rPr lang="en-US" sz="1200" dirty="0"/>
              <a:t>U.S. Forest Service</a:t>
            </a:r>
          </a:p>
        </p:txBody>
      </p:sp>
      <p:sp>
        <p:nvSpPr>
          <p:cNvPr id="24" name="TextBox 23">
            <a:extLst>
              <a:ext uri="{FF2B5EF4-FFF2-40B4-BE49-F238E27FC236}">
                <a16:creationId xmlns:a16="http://schemas.microsoft.com/office/drawing/2014/main" id="{9592EF7D-4D82-4F94-9D93-EBADAB8EE54C}"/>
              </a:ext>
            </a:extLst>
          </p:cNvPr>
          <p:cNvSpPr txBox="1"/>
          <p:nvPr/>
        </p:nvSpPr>
        <p:spPr>
          <a:xfrm>
            <a:off x="3899648" y="4563123"/>
            <a:ext cx="1586752" cy="461665"/>
          </a:xfrm>
          <a:prstGeom prst="rect">
            <a:avLst/>
          </a:prstGeom>
          <a:noFill/>
        </p:spPr>
        <p:txBody>
          <a:bodyPr wrap="square" rtlCol="0">
            <a:spAutoFit/>
          </a:bodyPr>
          <a:lstStyle/>
          <a:p>
            <a:pPr algn="r"/>
            <a:r>
              <a:rPr lang="en-US" sz="1200" b="1" dirty="0"/>
              <a:t>1922</a:t>
            </a:r>
          </a:p>
          <a:p>
            <a:pPr algn="r"/>
            <a:r>
              <a:rPr lang="en-US" sz="1200" dirty="0"/>
              <a:t>Union Pacific Railroad</a:t>
            </a:r>
          </a:p>
        </p:txBody>
      </p:sp>
      <p:sp>
        <p:nvSpPr>
          <p:cNvPr id="27" name="TextBox 26">
            <a:extLst>
              <a:ext uri="{FF2B5EF4-FFF2-40B4-BE49-F238E27FC236}">
                <a16:creationId xmlns:a16="http://schemas.microsoft.com/office/drawing/2014/main" id="{5F6CEE01-E03A-4712-AA20-12BFA2A42E3D}"/>
              </a:ext>
            </a:extLst>
          </p:cNvPr>
          <p:cNvSpPr txBox="1"/>
          <p:nvPr/>
        </p:nvSpPr>
        <p:spPr>
          <a:xfrm>
            <a:off x="4737848" y="2453293"/>
            <a:ext cx="1586752" cy="461665"/>
          </a:xfrm>
          <a:prstGeom prst="rect">
            <a:avLst/>
          </a:prstGeom>
          <a:noFill/>
        </p:spPr>
        <p:txBody>
          <a:bodyPr wrap="square" rtlCol="0">
            <a:spAutoFit/>
          </a:bodyPr>
          <a:lstStyle/>
          <a:p>
            <a:pPr algn="r"/>
            <a:r>
              <a:rPr lang="en-US" sz="1200" b="1" dirty="0"/>
              <a:t>1923</a:t>
            </a:r>
          </a:p>
          <a:p>
            <a:pPr algn="r"/>
            <a:r>
              <a:rPr lang="en-US" sz="1200" dirty="0"/>
              <a:t>National Park Service</a:t>
            </a:r>
          </a:p>
        </p:txBody>
      </p: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43101"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43200" y="3664327"/>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EACE91-EDD3-406C-8A98-6BFA0CD67EC1}"/>
              </a:ext>
              <a:ext uri="{C183D7F6-B498-43B3-948B-1728B52AA6E4}">
                <adec:decorative xmlns:adec="http://schemas.microsoft.com/office/drawing/2017/decorative" val="1"/>
              </a:ext>
            </a:extLst>
          </p:cNvPr>
          <p:cNvCxnSpPr/>
          <p:nvPr/>
        </p:nvCxnSpPr>
        <p:spPr>
          <a:xfrm flipV="1">
            <a:off x="3657600" y="37338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305013-FB5D-40A4-9068-B14078FB78BB}"/>
              </a:ext>
              <a:ext uri="{C183D7F6-B498-43B3-948B-1728B52AA6E4}">
                <adec:decorative xmlns:adec="http://schemas.microsoft.com/office/drawing/2017/decorative" val="1"/>
              </a:ext>
            </a:extLst>
          </p:cNvPr>
          <p:cNvSpPr/>
          <p:nvPr/>
        </p:nvSpPr>
        <p:spPr>
          <a:xfrm>
            <a:off x="3581400" y="367329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15148B5-86E9-47F4-9608-3D2699B9E7D7}"/>
              </a:ext>
              <a:ext uri="{C183D7F6-B498-43B3-948B-1728B52AA6E4}">
                <adec:decorative xmlns:adec="http://schemas.microsoft.com/office/drawing/2017/decorative" val="1"/>
              </a:ext>
            </a:extLst>
          </p:cNvPr>
          <p:cNvCxnSpPr/>
          <p:nvPr/>
        </p:nvCxnSpPr>
        <p:spPr>
          <a:xfrm flipV="1">
            <a:off x="4572002"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1087B18-157F-4D9C-8EC7-5DB24FB24D5D}"/>
              </a:ext>
              <a:ext uri="{C183D7F6-B498-43B3-948B-1728B52AA6E4}">
                <adec:decorative xmlns:adec="http://schemas.microsoft.com/office/drawing/2017/decorative" val="1"/>
              </a:ext>
            </a:extLst>
          </p:cNvPr>
          <p:cNvSpPr/>
          <p:nvPr/>
        </p:nvSpPr>
        <p:spPr>
          <a:xfrm>
            <a:off x="44958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14FF063-C674-45F5-9A83-A59FA5DDA0D1}"/>
              </a:ext>
              <a:ext uri="{C183D7F6-B498-43B3-948B-1728B52AA6E4}">
                <adec:decorative xmlns:adec="http://schemas.microsoft.com/office/drawing/2017/decorative" val="1"/>
              </a:ext>
            </a:extLst>
          </p:cNvPr>
          <p:cNvCxnSpPr/>
          <p:nvPr/>
        </p:nvCxnSpPr>
        <p:spPr>
          <a:xfrm flipV="1">
            <a:off x="5486400" y="3720402"/>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77ADD03-0246-4E1F-8341-A60FB1A16503}"/>
              </a:ext>
              <a:ext uri="{C183D7F6-B498-43B3-948B-1728B52AA6E4}">
                <adec:decorative xmlns:adec="http://schemas.microsoft.com/office/drawing/2017/decorative" val="1"/>
              </a:ext>
            </a:extLst>
          </p:cNvPr>
          <p:cNvSpPr/>
          <p:nvPr/>
        </p:nvSpPr>
        <p:spPr>
          <a:xfrm>
            <a:off x="5410200" y="3657602"/>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8DD2818-42B2-4D43-89A7-8D8A8A17088A}"/>
              </a:ext>
              <a:ext uri="{C183D7F6-B498-43B3-948B-1728B52AA6E4}">
                <adec:decorative xmlns:adec="http://schemas.microsoft.com/office/drawing/2017/decorative" val="1"/>
              </a:ext>
            </a:extLst>
          </p:cNvPr>
          <p:cNvCxnSpPr/>
          <p:nvPr/>
        </p:nvCxnSpPr>
        <p:spPr>
          <a:xfrm flipV="1">
            <a:off x="6324600" y="2507878"/>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6918DFB-F803-49EB-A807-FC6B78C3E5E1}"/>
              </a:ext>
              <a:ext uri="{C183D7F6-B498-43B3-948B-1728B52AA6E4}">
                <adec:decorative xmlns:adec="http://schemas.microsoft.com/office/drawing/2017/decorative" val="1"/>
              </a:ext>
            </a:extLst>
          </p:cNvPr>
          <p:cNvSpPr/>
          <p:nvPr/>
        </p:nvSpPr>
        <p:spPr>
          <a:xfrm>
            <a:off x="6248397" y="3666614"/>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2561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A2C08-11AA-4A38-926B-B823B4237788}"/>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7</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sp>
        <p:nvSpPr>
          <p:cNvPr id="18" name="TextBox 17">
            <a:extLst>
              <a:ext uri="{FF2B5EF4-FFF2-40B4-BE49-F238E27FC236}">
                <a16:creationId xmlns:a16="http://schemas.microsoft.com/office/drawing/2014/main" id="{E82AE560-EE09-421B-8C08-50CC17F5560B}"/>
              </a:ext>
            </a:extLst>
          </p:cNvPr>
          <p:cNvSpPr txBox="1"/>
          <p:nvPr/>
        </p:nvSpPr>
        <p:spPr>
          <a:xfrm>
            <a:off x="2288085" y="4554135"/>
            <a:ext cx="1331415" cy="646331"/>
          </a:xfrm>
          <a:prstGeom prst="rect">
            <a:avLst/>
          </a:prstGeom>
          <a:noFill/>
        </p:spPr>
        <p:txBody>
          <a:bodyPr wrap="square" rtlCol="0">
            <a:spAutoFit/>
          </a:bodyPr>
          <a:lstStyle/>
          <a:p>
            <a:pPr algn="r"/>
            <a:r>
              <a:rPr lang="en-US" sz="1200" b="1" dirty="0"/>
              <a:t>1800’s</a:t>
            </a:r>
          </a:p>
          <a:p>
            <a:pPr algn="r"/>
            <a:r>
              <a:rPr lang="en-US" sz="1200" dirty="0"/>
              <a:t>Later-day Saints Settlers</a:t>
            </a:r>
          </a:p>
        </p:txBody>
      </p:sp>
      <p:sp>
        <p:nvSpPr>
          <p:cNvPr id="21" name="TextBox 20">
            <a:extLst>
              <a:ext uri="{FF2B5EF4-FFF2-40B4-BE49-F238E27FC236}">
                <a16:creationId xmlns:a16="http://schemas.microsoft.com/office/drawing/2014/main" id="{715A8100-6E3D-4882-86AF-A0A18F939A85}"/>
              </a:ext>
            </a:extLst>
          </p:cNvPr>
          <p:cNvSpPr txBox="1"/>
          <p:nvPr/>
        </p:nvSpPr>
        <p:spPr>
          <a:xfrm>
            <a:off x="3258670" y="2453294"/>
            <a:ext cx="1331415" cy="461665"/>
          </a:xfrm>
          <a:prstGeom prst="rect">
            <a:avLst/>
          </a:prstGeom>
          <a:noFill/>
        </p:spPr>
        <p:txBody>
          <a:bodyPr wrap="square" rtlCol="0">
            <a:spAutoFit/>
          </a:bodyPr>
          <a:lstStyle/>
          <a:p>
            <a:pPr algn="r"/>
            <a:r>
              <a:rPr lang="en-US" sz="1200" b="1" dirty="0"/>
              <a:t>Early 1900’s</a:t>
            </a:r>
          </a:p>
          <a:p>
            <a:pPr algn="r"/>
            <a:r>
              <a:rPr lang="en-US" sz="1200" dirty="0"/>
              <a:t>U.S. Forest Service</a:t>
            </a:r>
          </a:p>
        </p:txBody>
      </p:sp>
      <p:sp>
        <p:nvSpPr>
          <p:cNvPr id="24" name="TextBox 23">
            <a:extLst>
              <a:ext uri="{FF2B5EF4-FFF2-40B4-BE49-F238E27FC236}">
                <a16:creationId xmlns:a16="http://schemas.microsoft.com/office/drawing/2014/main" id="{9592EF7D-4D82-4F94-9D93-EBADAB8EE54C}"/>
              </a:ext>
            </a:extLst>
          </p:cNvPr>
          <p:cNvSpPr txBox="1"/>
          <p:nvPr/>
        </p:nvSpPr>
        <p:spPr>
          <a:xfrm>
            <a:off x="3899648" y="4563123"/>
            <a:ext cx="1586752" cy="461665"/>
          </a:xfrm>
          <a:prstGeom prst="rect">
            <a:avLst/>
          </a:prstGeom>
          <a:noFill/>
        </p:spPr>
        <p:txBody>
          <a:bodyPr wrap="square" rtlCol="0">
            <a:spAutoFit/>
          </a:bodyPr>
          <a:lstStyle/>
          <a:p>
            <a:pPr algn="r"/>
            <a:r>
              <a:rPr lang="en-US" sz="1200" b="1" dirty="0"/>
              <a:t>1922</a:t>
            </a:r>
          </a:p>
          <a:p>
            <a:pPr algn="r"/>
            <a:r>
              <a:rPr lang="en-US" sz="1200" dirty="0"/>
              <a:t>Union Pacific Railroad</a:t>
            </a:r>
          </a:p>
        </p:txBody>
      </p:sp>
      <p:sp>
        <p:nvSpPr>
          <p:cNvPr id="27" name="TextBox 26">
            <a:extLst>
              <a:ext uri="{FF2B5EF4-FFF2-40B4-BE49-F238E27FC236}">
                <a16:creationId xmlns:a16="http://schemas.microsoft.com/office/drawing/2014/main" id="{5F6CEE01-E03A-4712-AA20-12BFA2A42E3D}"/>
              </a:ext>
            </a:extLst>
          </p:cNvPr>
          <p:cNvSpPr txBox="1"/>
          <p:nvPr/>
        </p:nvSpPr>
        <p:spPr>
          <a:xfrm>
            <a:off x="4737848" y="2453293"/>
            <a:ext cx="1586752" cy="461665"/>
          </a:xfrm>
          <a:prstGeom prst="rect">
            <a:avLst/>
          </a:prstGeom>
          <a:noFill/>
        </p:spPr>
        <p:txBody>
          <a:bodyPr wrap="square" rtlCol="0">
            <a:spAutoFit/>
          </a:bodyPr>
          <a:lstStyle/>
          <a:p>
            <a:pPr algn="r"/>
            <a:r>
              <a:rPr lang="en-US" sz="1200" b="1" dirty="0"/>
              <a:t>1923</a:t>
            </a:r>
          </a:p>
          <a:p>
            <a:pPr algn="r"/>
            <a:r>
              <a:rPr lang="en-US" sz="1200" dirty="0"/>
              <a:t>National Park Service</a:t>
            </a:r>
          </a:p>
        </p:txBody>
      </p:sp>
      <p:sp>
        <p:nvSpPr>
          <p:cNvPr id="30" name="TextBox 29">
            <a:extLst>
              <a:ext uri="{FF2B5EF4-FFF2-40B4-BE49-F238E27FC236}">
                <a16:creationId xmlns:a16="http://schemas.microsoft.com/office/drawing/2014/main" id="{77FD14B2-10DB-47AD-85E1-39F314B1580B}"/>
              </a:ext>
            </a:extLst>
          </p:cNvPr>
          <p:cNvSpPr txBox="1"/>
          <p:nvPr/>
        </p:nvSpPr>
        <p:spPr>
          <a:xfrm>
            <a:off x="5728447" y="4554134"/>
            <a:ext cx="1358153" cy="830997"/>
          </a:xfrm>
          <a:prstGeom prst="rect">
            <a:avLst/>
          </a:prstGeom>
          <a:noFill/>
        </p:spPr>
        <p:txBody>
          <a:bodyPr wrap="square" rtlCol="0">
            <a:spAutoFit/>
          </a:bodyPr>
          <a:lstStyle/>
          <a:p>
            <a:pPr algn="r"/>
            <a:r>
              <a:rPr lang="en-US" sz="1200" b="1" dirty="0"/>
              <a:t>1934-1942</a:t>
            </a:r>
          </a:p>
          <a:p>
            <a:pPr algn="r"/>
            <a:r>
              <a:rPr lang="en-US" sz="1200" dirty="0"/>
              <a:t>Civilian Conservation Corps</a:t>
            </a:r>
          </a:p>
        </p:txBody>
      </p: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43101"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43200" y="3664327"/>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EACE91-EDD3-406C-8A98-6BFA0CD67EC1}"/>
              </a:ext>
              <a:ext uri="{C183D7F6-B498-43B3-948B-1728B52AA6E4}">
                <adec:decorative xmlns:adec="http://schemas.microsoft.com/office/drawing/2017/decorative" val="1"/>
              </a:ext>
            </a:extLst>
          </p:cNvPr>
          <p:cNvCxnSpPr/>
          <p:nvPr/>
        </p:nvCxnSpPr>
        <p:spPr>
          <a:xfrm flipV="1">
            <a:off x="3657600" y="37338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305013-FB5D-40A4-9068-B14078FB78BB}"/>
              </a:ext>
              <a:ext uri="{C183D7F6-B498-43B3-948B-1728B52AA6E4}">
                <adec:decorative xmlns:adec="http://schemas.microsoft.com/office/drawing/2017/decorative" val="1"/>
              </a:ext>
            </a:extLst>
          </p:cNvPr>
          <p:cNvSpPr/>
          <p:nvPr/>
        </p:nvSpPr>
        <p:spPr>
          <a:xfrm>
            <a:off x="3581400" y="367329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15148B5-86E9-47F4-9608-3D2699B9E7D7}"/>
              </a:ext>
              <a:ext uri="{C183D7F6-B498-43B3-948B-1728B52AA6E4}">
                <adec:decorative xmlns:adec="http://schemas.microsoft.com/office/drawing/2017/decorative" val="1"/>
              </a:ext>
            </a:extLst>
          </p:cNvPr>
          <p:cNvCxnSpPr/>
          <p:nvPr/>
        </p:nvCxnSpPr>
        <p:spPr>
          <a:xfrm flipV="1">
            <a:off x="4572002"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1087B18-157F-4D9C-8EC7-5DB24FB24D5D}"/>
              </a:ext>
              <a:ext uri="{C183D7F6-B498-43B3-948B-1728B52AA6E4}">
                <adec:decorative xmlns:adec="http://schemas.microsoft.com/office/drawing/2017/decorative" val="1"/>
              </a:ext>
            </a:extLst>
          </p:cNvPr>
          <p:cNvSpPr/>
          <p:nvPr/>
        </p:nvSpPr>
        <p:spPr>
          <a:xfrm>
            <a:off x="44958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14FF063-C674-45F5-9A83-A59FA5DDA0D1}"/>
              </a:ext>
              <a:ext uri="{C183D7F6-B498-43B3-948B-1728B52AA6E4}">
                <adec:decorative xmlns:adec="http://schemas.microsoft.com/office/drawing/2017/decorative" val="1"/>
              </a:ext>
            </a:extLst>
          </p:cNvPr>
          <p:cNvCxnSpPr/>
          <p:nvPr/>
        </p:nvCxnSpPr>
        <p:spPr>
          <a:xfrm flipV="1">
            <a:off x="5486400" y="3720402"/>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77ADD03-0246-4E1F-8341-A60FB1A16503}"/>
              </a:ext>
              <a:ext uri="{C183D7F6-B498-43B3-948B-1728B52AA6E4}">
                <adec:decorative xmlns:adec="http://schemas.microsoft.com/office/drawing/2017/decorative" val="1"/>
              </a:ext>
            </a:extLst>
          </p:cNvPr>
          <p:cNvSpPr/>
          <p:nvPr/>
        </p:nvSpPr>
        <p:spPr>
          <a:xfrm>
            <a:off x="5410200" y="3657602"/>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8DD2818-42B2-4D43-89A7-8D8A8A17088A}"/>
              </a:ext>
              <a:ext uri="{C183D7F6-B498-43B3-948B-1728B52AA6E4}">
                <adec:decorative xmlns:adec="http://schemas.microsoft.com/office/drawing/2017/decorative" val="1"/>
              </a:ext>
            </a:extLst>
          </p:cNvPr>
          <p:cNvCxnSpPr/>
          <p:nvPr/>
        </p:nvCxnSpPr>
        <p:spPr>
          <a:xfrm flipV="1">
            <a:off x="6324600" y="2507878"/>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6918DFB-F803-49EB-A807-FC6B78C3E5E1}"/>
              </a:ext>
              <a:ext uri="{C183D7F6-B498-43B3-948B-1728B52AA6E4}">
                <adec:decorative xmlns:adec="http://schemas.microsoft.com/office/drawing/2017/decorative" val="1"/>
              </a:ext>
            </a:extLst>
          </p:cNvPr>
          <p:cNvSpPr/>
          <p:nvPr/>
        </p:nvSpPr>
        <p:spPr>
          <a:xfrm>
            <a:off x="6248397" y="3666614"/>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DB58B3E0-A3B2-481D-8F49-8184E71F21CC}"/>
              </a:ext>
              <a:ext uri="{C183D7F6-B498-43B3-948B-1728B52AA6E4}">
                <adec:decorative xmlns:adec="http://schemas.microsoft.com/office/drawing/2017/decorative" val="1"/>
              </a:ext>
            </a:extLst>
          </p:cNvPr>
          <p:cNvCxnSpPr/>
          <p:nvPr/>
        </p:nvCxnSpPr>
        <p:spPr>
          <a:xfrm flipV="1">
            <a:off x="7086600" y="3749489"/>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6309A51-BFDB-445E-8C1F-7435864A685D}"/>
              </a:ext>
              <a:ext uri="{C183D7F6-B498-43B3-948B-1728B52AA6E4}">
                <adec:decorative xmlns:adec="http://schemas.microsoft.com/office/drawing/2017/decorative" val="1"/>
              </a:ext>
            </a:extLst>
          </p:cNvPr>
          <p:cNvSpPr/>
          <p:nvPr/>
        </p:nvSpPr>
        <p:spPr>
          <a:xfrm>
            <a:off x="7010393"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3276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C357-7179-41CA-83B0-2338F7D81573}"/>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8</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sp>
        <p:nvSpPr>
          <p:cNvPr id="18" name="TextBox 17">
            <a:extLst>
              <a:ext uri="{FF2B5EF4-FFF2-40B4-BE49-F238E27FC236}">
                <a16:creationId xmlns:a16="http://schemas.microsoft.com/office/drawing/2014/main" id="{E82AE560-EE09-421B-8C08-50CC17F5560B}"/>
              </a:ext>
            </a:extLst>
          </p:cNvPr>
          <p:cNvSpPr txBox="1"/>
          <p:nvPr/>
        </p:nvSpPr>
        <p:spPr>
          <a:xfrm>
            <a:off x="2288085" y="4554135"/>
            <a:ext cx="1331415" cy="646331"/>
          </a:xfrm>
          <a:prstGeom prst="rect">
            <a:avLst/>
          </a:prstGeom>
          <a:noFill/>
        </p:spPr>
        <p:txBody>
          <a:bodyPr wrap="square" rtlCol="0">
            <a:spAutoFit/>
          </a:bodyPr>
          <a:lstStyle/>
          <a:p>
            <a:pPr algn="r"/>
            <a:r>
              <a:rPr lang="en-US" sz="1200" b="1" dirty="0"/>
              <a:t>1800’s</a:t>
            </a:r>
          </a:p>
          <a:p>
            <a:pPr algn="r"/>
            <a:r>
              <a:rPr lang="en-US" sz="1200" dirty="0"/>
              <a:t>Later-day Saints Settlers</a:t>
            </a:r>
          </a:p>
        </p:txBody>
      </p:sp>
      <p:sp>
        <p:nvSpPr>
          <p:cNvPr id="21" name="TextBox 20">
            <a:extLst>
              <a:ext uri="{FF2B5EF4-FFF2-40B4-BE49-F238E27FC236}">
                <a16:creationId xmlns:a16="http://schemas.microsoft.com/office/drawing/2014/main" id="{715A8100-6E3D-4882-86AF-A0A18F939A85}"/>
              </a:ext>
            </a:extLst>
          </p:cNvPr>
          <p:cNvSpPr txBox="1"/>
          <p:nvPr/>
        </p:nvSpPr>
        <p:spPr>
          <a:xfrm>
            <a:off x="3258670" y="2453294"/>
            <a:ext cx="1331415" cy="461665"/>
          </a:xfrm>
          <a:prstGeom prst="rect">
            <a:avLst/>
          </a:prstGeom>
          <a:noFill/>
        </p:spPr>
        <p:txBody>
          <a:bodyPr wrap="square" rtlCol="0">
            <a:spAutoFit/>
          </a:bodyPr>
          <a:lstStyle/>
          <a:p>
            <a:pPr algn="r"/>
            <a:r>
              <a:rPr lang="en-US" sz="1200" b="1" dirty="0"/>
              <a:t>Early 1900’s</a:t>
            </a:r>
          </a:p>
          <a:p>
            <a:pPr algn="r"/>
            <a:r>
              <a:rPr lang="en-US" sz="1200" dirty="0"/>
              <a:t>U.S. Forest Service</a:t>
            </a:r>
          </a:p>
        </p:txBody>
      </p:sp>
      <p:sp>
        <p:nvSpPr>
          <p:cNvPr id="24" name="TextBox 23">
            <a:extLst>
              <a:ext uri="{FF2B5EF4-FFF2-40B4-BE49-F238E27FC236}">
                <a16:creationId xmlns:a16="http://schemas.microsoft.com/office/drawing/2014/main" id="{9592EF7D-4D82-4F94-9D93-EBADAB8EE54C}"/>
              </a:ext>
            </a:extLst>
          </p:cNvPr>
          <p:cNvSpPr txBox="1"/>
          <p:nvPr/>
        </p:nvSpPr>
        <p:spPr>
          <a:xfrm>
            <a:off x="3899648" y="4563123"/>
            <a:ext cx="1586752" cy="461665"/>
          </a:xfrm>
          <a:prstGeom prst="rect">
            <a:avLst/>
          </a:prstGeom>
          <a:noFill/>
        </p:spPr>
        <p:txBody>
          <a:bodyPr wrap="square" rtlCol="0">
            <a:spAutoFit/>
          </a:bodyPr>
          <a:lstStyle/>
          <a:p>
            <a:pPr algn="r"/>
            <a:r>
              <a:rPr lang="en-US" sz="1200" b="1" dirty="0"/>
              <a:t>1922</a:t>
            </a:r>
          </a:p>
          <a:p>
            <a:pPr algn="r"/>
            <a:r>
              <a:rPr lang="en-US" sz="1200" dirty="0"/>
              <a:t>Union Pacific Railroad</a:t>
            </a:r>
          </a:p>
        </p:txBody>
      </p:sp>
      <p:sp>
        <p:nvSpPr>
          <p:cNvPr id="27" name="TextBox 26">
            <a:extLst>
              <a:ext uri="{FF2B5EF4-FFF2-40B4-BE49-F238E27FC236}">
                <a16:creationId xmlns:a16="http://schemas.microsoft.com/office/drawing/2014/main" id="{5F6CEE01-E03A-4712-AA20-12BFA2A42E3D}"/>
              </a:ext>
            </a:extLst>
          </p:cNvPr>
          <p:cNvSpPr txBox="1"/>
          <p:nvPr/>
        </p:nvSpPr>
        <p:spPr>
          <a:xfrm>
            <a:off x="4737848" y="2453293"/>
            <a:ext cx="1586752" cy="461665"/>
          </a:xfrm>
          <a:prstGeom prst="rect">
            <a:avLst/>
          </a:prstGeom>
          <a:noFill/>
        </p:spPr>
        <p:txBody>
          <a:bodyPr wrap="square" rtlCol="0">
            <a:spAutoFit/>
          </a:bodyPr>
          <a:lstStyle/>
          <a:p>
            <a:pPr algn="r"/>
            <a:r>
              <a:rPr lang="en-US" sz="1200" b="1" dirty="0"/>
              <a:t>1923</a:t>
            </a:r>
          </a:p>
          <a:p>
            <a:pPr algn="r"/>
            <a:r>
              <a:rPr lang="en-US" sz="1200" dirty="0"/>
              <a:t>National Park Service</a:t>
            </a:r>
          </a:p>
        </p:txBody>
      </p:sp>
      <p:sp>
        <p:nvSpPr>
          <p:cNvPr id="30" name="TextBox 29">
            <a:extLst>
              <a:ext uri="{FF2B5EF4-FFF2-40B4-BE49-F238E27FC236}">
                <a16:creationId xmlns:a16="http://schemas.microsoft.com/office/drawing/2014/main" id="{77FD14B2-10DB-47AD-85E1-39F314B1580B}"/>
              </a:ext>
            </a:extLst>
          </p:cNvPr>
          <p:cNvSpPr txBox="1"/>
          <p:nvPr/>
        </p:nvSpPr>
        <p:spPr>
          <a:xfrm>
            <a:off x="5728447" y="4554134"/>
            <a:ext cx="1358153" cy="830997"/>
          </a:xfrm>
          <a:prstGeom prst="rect">
            <a:avLst/>
          </a:prstGeom>
          <a:noFill/>
        </p:spPr>
        <p:txBody>
          <a:bodyPr wrap="square" rtlCol="0">
            <a:spAutoFit/>
          </a:bodyPr>
          <a:lstStyle/>
          <a:p>
            <a:pPr algn="r"/>
            <a:r>
              <a:rPr lang="en-US" sz="1200" b="1" dirty="0"/>
              <a:t>1934-1942</a:t>
            </a:r>
          </a:p>
          <a:p>
            <a:pPr algn="r"/>
            <a:r>
              <a:rPr lang="en-US" sz="1200" dirty="0"/>
              <a:t>Civilian Conservation Corps</a:t>
            </a:r>
          </a:p>
        </p:txBody>
      </p:sp>
      <p:sp>
        <p:nvSpPr>
          <p:cNvPr id="34" name="TextBox 33">
            <a:extLst>
              <a:ext uri="{FF2B5EF4-FFF2-40B4-BE49-F238E27FC236}">
                <a16:creationId xmlns:a16="http://schemas.microsoft.com/office/drawing/2014/main" id="{2EC6E162-7CD0-4B90-B269-EEF00B8C550A}"/>
              </a:ext>
            </a:extLst>
          </p:cNvPr>
          <p:cNvSpPr txBox="1"/>
          <p:nvPr/>
        </p:nvSpPr>
        <p:spPr>
          <a:xfrm>
            <a:off x="6642847" y="2455931"/>
            <a:ext cx="1358153" cy="461665"/>
          </a:xfrm>
          <a:prstGeom prst="rect">
            <a:avLst/>
          </a:prstGeom>
          <a:noFill/>
        </p:spPr>
        <p:txBody>
          <a:bodyPr wrap="square" rtlCol="0">
            <a:spAutoFit/>
          </a:bodyPr>
          <a:lstStyle/>
          <a:p>
            <a:pPr algn="r"/>
            <a:r>
              <a:rPr lang="en-US" sz="1200" b="1" dirty="0"/>
              <a:t>2018</a:t>
            </a:r>
          </a:p>
          <a:p>
            <a:pPr algn="r"/>
            <a:r>
              <a:rPr lang="en-US" sz="1200" dirty="0"/>
              <a:t>2.5 million visitors</a:t>
            </a:r>
          </a:p>
        </p:txBody>
      </p:sp>
      <p:cxnSp>
        <p:nvCxnSpPr>
          <p:cNvPr id="33" name="Straight Connector 32">
            <a:extLst>
              <a:ext uri="{FF2B5EF4-FFF2-40B4-BE49-F238E27FC236}">
                <a16:creationId xmlns:a16="http://schemas.microsoft.com/office/drawing/2014/main" id="{FCE44C40-7394-49AD-B5DC-6BAACAE3E2D8}"/>
              </a:ext>
              <a:ext uri="{C183D7F6-B498-43B3-948B-1728B52AA6E4}">
                <adec:decorative xmlns:adec="http://schemas.microsoft.com/office/drawing/2017/decorative" val="1"/>
              </a:ext>
            </a:extLst>
          </p:cNvPr>
          <p:cNvCxnSpPr/>
          <p:nvPr/>
        </p:nvCxnSpPr>
        <p:spPr>
          <a:xfrm flipV="1">
            <a:off x="8001000" y="2498913"/>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599"/>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599"/>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43101" y="367329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43200" y="3664326"/>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EACE91-EDD3-406C-8A98-6BFA0CD67EC1}"/>
              </a:ext>
              <a:ext uri="{C183D7F6-B498-43B3-948B-1728B52AA6E4}">
                <adec:decorative xmlns:adec="http://schemas.microsoft.com/office/drawing/2017/decorative" val="1"/>
              </a:ext>
            </a:extLst>
          </p:cNvPr>
          <p:cNvCxnSpPr/>
          <p:nvPr/>
        </p:nvCxnSpPr>
        <p:spPr>
          <a:xfrm flipV="1">
            <a:off x="3657600" y="37338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305013-FB5D-40A4-9068-B14078FB78BB}"/>
              </a:ext>
              <a:ext uri="{C183D7F6-B498-43B3-948B-1728B52AA6E4}">
                <adec:decorative xmlns:adec="http://schemas.microsoft.com/office/drawing/2017/decorative" val="1"/>
              </a:ext>
            </a:extLst>
          </p:cNvPr>
          <p:cNvSpPr/>
          <p:nvPr/>
        </p:nvSpPr>
        <p:spPr>
          <a:xfrm>
            <a:off x="3581400" y="3673289"/>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15148B5-86E9-47F4-9608-3D2699B9E7D7}"/>
              </a:ext>
              <a:ext uri="{C183D7F6-B498-43B3-948B-1728B52AA6E4}">
                <adec:decorative xmlns:adec="http://schemas.microsoft.com/office/drawing/2017/decorative" val="1"/>
              </a:ext>
            </a:extLst>
          </p:cNvPr>
          <p:cNvCxnSpPr/>
          <p:nvPr/>
        </p:nvCxnSpPr>
        <p:spPr>
          <a:xfrm flipV="1">
            <a:off x="4572002"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1087B18-157F-4D9C-8EC7-5DB24FB24D5D}"/>
              </a:ext>
              <a:ext uri="{C183D7F6-B498-43B3-948B-1728B52AA6E4}">
                <adec:decorative xmlns:adec="http://schemas.microsoft.com/office/drawing/2017/decorative" val="1"/>
              </a:ext>
            </a:extLst>
          </p:cNvPr>
          <p:cNvSpPr/>
          <p:nvPr/>
        </p:nvSpPr>
        <p:spPr>
          <a:xfrm>
            <a:off x="4495800" y="3657599"/>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14FF063-C674-45F5-9A83-A59FA5DDA0D1}"/>
              </a:ext>
              <a:ext uri="{C183D7F6-B498-43B3-948B-1728B52AA6E4}">
                <adec:decorative xmlns:adec="http://schemas.microsoft.com/office/drawing/2017/decorative" val="1"/>
              </a:ext>
            </a:extLst>
          </p:cNvPr>
          <p:cNvCxnSpPr/>
          <p:nvPr/>
        </p:nvCxnSpPr>
        <p:spPr>
          <a:xfrm flipV="1">
            <a:off x="5486400" y="3720402"/>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77ADD03-0246-4E1F-8341-A60FB1A16503}"/>
              </a:ext>
              <a:ext uri="{C183D7F6-B498-43B3-948B-1728B52AA6E4}">
                <adec:decorative xmlns:adec="http://schemas.microsoft.com/office/drawing/2017/decorative" val="1"/>
              </a:ext>
            </a:extLst>
          </p:cNvPr>
          <p:cNvSpPr/>
          <p:nvPr/>
        </p:nvSpPr>
        <p:spPr>
          <a:xfrm>
            <a:off x="5410200" y="365760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8DD2818-42B2-4D43-89A7-8D8A8A17088A}"/>
              </a:ext>
              <a:ext uri="{C183D7F6-B498-43B3-948B-1728B52AA6E4}">
                <adec:decorative xmlns:adec="http://schemas.microsoft.com/office/drawing/2017/decorative" val="1"/>
              </a:ext>
            </a:extLst>
          </p:cNvPr>
          <p:cNvCxnSpPr/>
          <p:nvPr/>
        </p:nvCxnSpPr>
        <p:spPr>
          <a:xfrm flipV="1">
            <a:off x="6324600" y="2507878"/>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6918DFB-F803-49EB-A807-FC6B78C3E5E1}"/>
              </a:ext>
              <a:ext uri="{C183D7F6-B498-43B3-948B-1728B52AA6E4}">
                <adec:decorative xmlns:adec="http://schemas.microsoft.com/office/drawing/2017/decorative" val="1"/>
              </a:ext>
            </a:extLst>
          </p:cNvPr>
          <p:cNvSpPr/>
          <p:nvPr/>
        </p:nvSpPr>
        <p:spPr>
          <a:xfrm>
            <a:off x="6248397" y="3666614"/>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DB58B3E0-A3B2-481D-8F49-8184E71F21CC}"/>
              </a:ext>
              <a:ext uri="{C183D7F6-B498-43B3-948B-1728B52AA6E4}">
                <adec:decorative xmlns:adec="http://schemas.microsoft.com/office/drawing/2017/decorative" val="1"/>
              </a:ext>
            </a:extLst>
          </p:cNvPr>
          <p:cNvCxnSpPr/>
          <p:nvPr/>
        </p:nvCxnSpPr>
        <p:spPr>
          <a:xfrm flipV="1">
            <a:off x="7086600" y="3749489"/>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6309A51-BFDB-445E-8C1F-7435864A685D}"/>
              </a:ext>
              <a:ext uri="{C183D7F6-B498-43B3-948B-1728B52AA6E4}">
                <adec:decorative xmlns:adec="http://schemas.microsoft.com/office/drawing/2017/decorative" val="1"/>
              </a:ext>
            </a:extLst>
          </p:cNvPr>
          <p:cNvSpPr/>
          <p:nvPr/>
        </p:nvSpPr>
        <p:spPr>
          <a:xfrm>
            <a:off x="7010393"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D3ED099-7838-4987-BD54-8DCDFEA84536}"/>
              </a:ext>
              <a:ext uri="{C183D7F6-B498-43B3-948B-1728B52AA6E4}">
                <adec:decorative xmlns:adec="http://schemas.microsoft.com/office/drawing/2017/decorative" val="1"/>
              </a:ext>
            </a:extLst>
          </p:cNvPr>
          <p:cNvSpPr/>
          <p:nvPr/>
        </p:nvSpPr>
        <p:spPr>
          <a:xfrm>
            <a:off x="7929282" y="3650878"/>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3537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B7C1-7BB2-4095-9AD6-03AB936D634B}"/>
              </a:ext>
            </a:extLst>
          </p:cNvPr>
          <p:cNvSpPr>
            <a:spLocks noGrp="1"/>
          </p:cNvSpPr>
          <p:nvPr>
            <p:ph type="title"/>
          </p:nvPr>
        </p:nvSpPr>
        <p:spPr/>
        <p:txBody>
          <a:bodyPr/>
          <a:lstStyle/>
          <a:p>
            <a:r>
              <a:rPr lang="en-US" dirty="0"/>
              <a:t>History</a:t>
            </a:r>
          </a:p>
        </p:txBody>
      </p:sp>
      <p:sp>
        <p:nvSpPr>
          <p:cNvPr id="35" name="TextBox 34">
            <a:extLst>
              <a:ext uri="{FF2B5EF4-FFF2-40B4-BE49-F238E27FC236}">
                <a16:creationId xmlns:a16="http://schemas.microsoft.com/office/drawing/2014/main" id="{4124D49B-114E-42DA-830C-9455CB3AD8A9}"/>
              </a:ext>
            </a:extLst>
          </p:cNvPr>
          <p:cNvSpPr txBox="1"/>
          <p:nvPr/>
        </p:nvSpPr>
        <p:spPr>
          <a:xfrm>
            <a:off x="152401" y="1417638"/>
            <a:ext cx="8839199" cy="1631216"/>
          </a:xfrm>
          <a:prstGeom prst="rect">
            <a:avLst/>
          </a:prstGeom>
          <a:noFill/>
        </p:spPr>
        <p:txBody>
          <a:bodyPr wrap="square" rtlCol="0">
            <a:spAutoFit/>
          </a:bodyPr>
          <a:lstStyle/>
          <a:p>
            <a:r>
              <a:rPr lang="en-US" sz="2000" b="1" dirty="0"/>
              <a:t>History is all around us. </a:t>
            </a:r>
          </a:p>
          <a:p>
            <a:endParaRPr lang="en-US" sz="2000" b="1" dirty="0"/>
          </a:p>
          <a:p>
            <a:r>
              <a:rPr lang="en-US" sz="2000" dirty="0"/>
              <a:t>The National Park Service is one of the United States' leading agencies for history and culture. In addition to preserving the stories of people who came before us, the NPS also protects important historic sites within national park boundaries.</a:t>
            </a:r>
          </a:p>
        </p:txBody>
      </p:sp>
      <p:pic>
        <p:nvPicPr>
          <p:cNvPr id="3" name="Picture 2" descr="Picture of a lodge with a sign that reads: Bryce Canyon Lodge.">
            <a:extLst>
              <a:ext uri="{FF2B5EF4-FFF2-40B4-BE49-F238E27FC236}">
                <a16:creationId xmlns:a16="http://schemas.microsoft.com/office/drawing/2014/main" id="{9234DD31-1961-40DA-ABC3-121FE9DA8CAC}"/>
              </a:ext>
            </a:extLst>
          </p:cNvPr>
          <p:cNvPicPr>
            <a:picLocks noChangeAspect="1"/>
          </p:cNvPicPr>
          <p:nvPr/>
        </p:nvPicPr>
        <p:blipFill>
          <a:blip r:embed="rId2"/>
          <a:stretch>
            <a:fillRect/>
          </a:stretch>
        </p:blipFill>
        <p:spPr>
          <a:xfrm>
            <a:off x="1600200" y="3540950"/>
            <a:ext cx="5567300" cy="2783650"/>
          </a:xfrm>
          <a:prstGeom prst="rect">
            <a:avLst/>
          </a:prstGeom>
        </p:spPr>
      </p:pic>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2584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18A2F7-B8F4-4E17-BB4D-D152F3BAD394}"/>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1</a:t>
            </a:r>
          </a:p>
        </p:txBody>
      </p:sp>
      <p:pic>
        <p:nvPicPr>
          <p:cNvPr id="2" name="Picture 1" descr="National Park Service emblem outlin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600" y="1219200"/>
            <a:ext cx="4167244" cy="5392905"/>
          </a:xfrm>
          <a:prstGeom prst="rect">
            <a:avLst/>
          </a:prstGeom>
        </p:spPr>
      </p:pic>
      <p:sp>
        <p:nvSpPr>
          <p:cNvPr id="5" name="TextBox 4">
            <a:extLst>
              <a:ext uri="{FF2B5EF4-FFF2-40B4-BE49-F238E27FC236}">
                <a16:creationId xmlns:a16="http://schemas.microsoft.com/office/drawing/2014/main" id="{04AD46D7-7B52-42A5-B927-F8DD08FC7DBE}"/>
              </a:ext>
            </a:extLst>
          </p:cNvPr>
          <p:cNvSpPr txBox="1"/>
          <p:nvPr/>
        </p:nvSpPr>
        <p:spPr>
          <a:xfrm>
            <a:off x="4572000" y="2890391"/>
            <a:ext cx="4563035" cy="584775"/>
          </a:xfrm>
          <a:prstGeom prst="rect">
            <a:avLst/>
          </a:prstGeom>
          <a:noFill/>
        </p:spPr>
        <p:txBody>
          <a:bodyPr wrap="square" rtlCol="0">
            <a:spAutoFit/>
          </a:bodyPr>
          <a:lstStyle/>
          <a:p>
            <a:r>
              <a:rPr lang="en-US" sz="3200" b="1" dirty="0"/>
              <a:t>Next up:</a:t>
            </a:r>
          </a:p>
        </p:txBody>
      </p:sp>
      <p:sp>
        <p:nvSpPr>
          <p:cNvPr id="7" name="TextBox 6">
            <a:extLst>
              <a:ext uri="{FF2B5EF4-FFF2-40B4-BE49-F238E27FC236}">
                <a16:creationId xmlns:a16="http://schemas.microsoft.com/office/drawing/2014/main" id="{F4330235-E5E4-4148-9203-A27100FE37BE}"/>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4483245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EB60D-30C3-4FB2-8F78-23B391FAEB1D}"/>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Mountain</a:t>
            </a:r>
          </a:p>
        </p:txBody>
      </p:sp>
      <p:pic>
        <p:nvPicPr>
          <p:cNvPr id="2" name="Picture 1" descr="Incomplete Park Service emblem with just the mountain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219200"/>
            <a:ext cx="4167244" cy="5392904"/>
          </a:xfrm>
          <a:prstGeom prst="rect">
            <a:avLst/>
          </a:prstGeom>
        </p:spPr>
      </p:pic>
      <p:sp>
        <p:nvSpPr>
          <p:cNvPr id="5" name="TextBox 4">
            <a:extLst>
              <a:ext uri="{FF2B5EF4-FFF2-40B4-BE49-F238E27FC236}">
                <a16:creationId xmlns:a16="http://schemas.microsoft.com/office/drawing/2014/main" id="{04AD46D7-7B52-42A5-B927-F8DD08FC7DBE}"/>
              </a:ext>
            </a:extLst>
          </p:cNvPr>
          <p:cNvSpPr txBox="1"/>
          <p:nvPr/>
        </p:nvSpPr>
        <p:spPr>
          <a:xfrm>
            <a:off x="4572000" y="2890391"/>
            <a:ext cx="4563035" cy="1077218"/>
          </a:xfrm>
          <a:prstGeom prst="rect">
            <a:avLst/>
          </a:prstGeom>
          <a:noFill/>
        </p:spPr>
        <p:txBody>
          <a:bodyPr wrap="square" rtlCol="0">
            <a:spAutoFit/>
          </a:bodyPr>
          <a:lstStyle/>
          <a:p>
            <a:r>
              <a:rPr lang="en-US" sz="3200" b="1" dirty="0"/>
              <a:t>Next up:</a:t>
            </a:r>
          </a:p>
          <a:p>
            <a:r>
              <a:rPr lang="en-US" sz="3200" dirty="0"/>
              <a:t>The Mountain</a:t>
            </a:r>
          </a:p>
        </p:txBody>
      </p:sp>
      <p:sp>
        <p:nvSpPr>
          <p:cNvPr id="7" name="TextBox 6">
            <a:extLst>
              <a:ext uri="{FF2B5EF4-FFF2-40B4-BE49-F238E27FC236}">
                <a16:creationId xmlns:a16="http://schemas.microsoft.com/office/drawing/2014/main" id="{F4330235-E5E4-4148-9203-A27100FE37BE}"/>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9458957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C08A7-F646-46D0-86F6-7ACC92889FDF}"/>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Mountain</a:t>
            </a:r>
          </a:p>
        </p:txBody>
      </p:sp>
      <p:sp>
        <p:nvSpPr>
          <p:cNvPr id="6" name="TextBox 5"/>
          <p:cNvSpPr txBox="1"/>
          <p:nvPr/>
        </p:nvSpPr>
        <p:spPr>
          <a:xfrm>
            <a:off x="4580965" y="2496552"/>
            <a:ext cx="4563035" cy="2062103"/>
          </a:xfrm>
          <a:prstGeom prst="rect">
            <a:avLst/>
          </a:prstGeom>
          <a:noFill/>
        </p:spPr>
        <p:txBody>
          <a:bodyPr wrap="square" rtlCol="0">
            <a:spAutoFit/>
          </a:bodyPr>
          <a:lstStyle/>
          <a:p>
            <a:r>
              <a:rPr lang="en-US" sz="3200" dirty="0"/>
              <a:t>The </a:t>
            </a:r>
            <a:r>
              <a:rPr lang="en-US" sz="3200" b="1" dirty="0"/>
              <a:t>mountain</a:t>
            </a:r>
            <a:r>
              <a:rPr lang="en-US" sz="3200" dirty="0"/>
              <a:t> represents land formations, scenery, and recreational opportunities.</a:t>
            </a:r>
          </a:p>
        </p:txBody>
      </p:sp>
      <p:pic>
        <p:nvPicPr>
          <p:cNvPr id="2" name="Picture 1" descr="Incomplete Park Service emblem with just the mountain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600" y="1219200"/>
            <a:ext cx="4167245" cy="5392905"/>
          </a:xfrm>
          <a:prstGeom prst="rect">
            <a:avLst/>
          </a:prstGeom>
        </p:spPr>
      </p:pic>
      <p:sp>
        <p:nvSpPr>
          <p:cNvPr id="7" name="TextBox 6">
            <a:extLst>
              <a:ext uri="{FF2B5EF4-FFF2-40B4-BE49-F238E27FC236}">
                <a16:creationId xmlns:a16="http://schemas.microsoft.com/office/drawing/2014/main" id="{F4330235-E5E4-4148-9203-A27100FE37BE}"/>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CA3BA6-9567-4047-8772-65DC5A7B792F}"/>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Landforms</a:t>
            </a:r>
          </a:p>
        </p:txBody>
      </p:sp>
      <p:sp>
        <p:nvSpPr>
          <p:cNvPr id="5" name="TextBox 4"/>
          <p:cNvSpPr txBox="1"/>
          <p:nvPr/>
        </p:nvSpPr>
        <p:spPr>
          <a:xfrm>
            <a:off x="166254" y="1588532"/>
            <a:ext cx="8811491" cy="1508105"/>
          </a:xfrm>
          <a:prstGeom prst="rect">
            <a:avLst/>
          </a:prstGeom>
          <a:noFill/>
        </p:spPr>
        <p:txBody>
          <a:bodyPr wrap="square" rtlCol="0">
            <a:spAutoFit/>
          </a:bodyPr>
          <a:lstStyle/>
          <a:p>
            <a:r>
              <a:rPr lang="en-US" sz="2000" b="1" dirty="0"/>
              <a:t>LANDFORMS</a:t>
            </a:r>
            <a:r>
              <a:rPr lang="en-US" sz="2000" dirty="0"/>
              <a:t>:  Bryce Canyon National Park is best known </a:t>
            </a:r>
            <a:r>
              <a:rPr lang="en-US" sz="2000"/>
              <a:t>for its </a:t>
            </a:r>
            <a:r>
              <a:rPr lang="en-US" sz="2000" dirty="0"/>
              <a:t>hoodoos (irregular columns of rock). While hoodoo formations exist on every continent, Bryce Canyon boasts the largest concentration found anywhere on Earth.</a:t>
            </a:r>
          </a:p>
          <a:p>
            <a:endParaRPr lang="en-US" sz="1600" dirty="0"/>
          </a:p>
          <a:p>
            <a:endParaRPr lang="en-US" sz="1600" dirty="0"/>
          </a:p>
        </p:txBody>
      </p:sp>
      <p:pic>
        <p:nvPicPr>
          <p:cNvPr id="2" name="Picture 1" descr="Banner image from left to right: a plateau, wall/fin. window, hoodoos.">
            <a:extLst>
              <a:ext uri="{FF2B5EF4-FFF2-40B4-BE49-F238E27FC236}">
                <a16:creationId xmlns:a16="http://schemas.microsoft.com/office/drawing/2014/main" id="{974A543B-47B1-4610-AE49-E0E85AB4CADD}"/>
              </a:ext>
            </a:extLst>
          </p:cNvPr>
          <p:cNvPicPr>
            <a:picLocks noChangeAspect="1"/>
          </p:cNvPicPr>
          <p:nvPr/>
        </p:nvPicPr>
        <p:blipFill>
          <a:blip r:embed="rId2"/>
          <a:stretch>
            <a:fillRect/>
          </a:stretch>
        </p:blipFill>
        <p:spPr>
          <a:xfrm>
            <a:off x="398521" y="3339383"/>
            <a:ext cx="8382000" cy="2690622"/>
          </a:xfrm>
          <a:prstGeom prst="rect">
            <a:avLst/>
          </a:prstGeom>
        </p:spPr>
      </p:pic>
      <p:sp>
        <p:nvSpPr>
          <p:cNvPr id="3" name="Rectangle 2">
            <a:extLst>
              <a:ext uri="{FF2B5EF4-FFF2-40B4-BE49-F238E27FC236}">
                <a16:creationId xmlns:a16="http://schemas.microsoft.com/office/drawing/2014/main" id="{28FA20C4-2429-4C8A-A787-C58939C9366F}"/>
              </a:ext>
            </a:extLst>
          </p:cNvPr>
          <p:cNvSpPr/>
          <p:nvPr/>
        </p:nvSpPr>
        <p:spPr>
          <a:xfrm>
            <a:off x="1447800" y="6052417"/>
            <a:ext cx="8346958" cy="261610"/>
          </a:xfrm>
          <a:prstGeom prst="rect">
            <a:avLst/>
          </a:prstGeom>
        </p:spPr>
        <p:txBody>
          <a:bodyPr wrap="square">
            <a:spAutoFit/>
          </a:bodyPr>
          <a:lstStyle/>
          <a:p>
            <a:r>
              <a:rPr lang="en-US" sz="1100" i="1" dirty="0">
                <a:solidFill>
                  <a:srgbClr val="555555"/>
                </a:solidFill>
                <a:latin typeface="Arial" panose="020B0604020202020204" pitchFamily="34" charset="0"/>
              </a:rPr>
              <a:t>From a plateau, eventually the rocks break down into walls, windows, and then as individual hoodoos. </a:t>
            </a:r>
            <a:endParaRPr lang="en-US" sz="1100" b="0" i="1" dirty="0">
              <a:solidFill>
                <a:srgbClr val="555555"/>
              </a:solidFill>
              <a:effectLst/>
              <a:latin typeface="Arial" panose="020B0604020202020204" pitchFamily="34" charset="0"/>
            </a:endParaRPr>
          </a:p>
        </p:txBody>
      </p:sp>
      <p:sp>
        <p:nvSpPr>
          <p:cNvPr id="4" name="TextBox 3">
            <a:extLst>
              <a:ext uri="{FF2B5EF4-FFF2-40B4-BE49-F238E27FC236}">
                <a16:creationId xmlns:a16="http://schemas.microsoft.com/office/drawing/2014/main" id="{A423DA22-C596-4640-AD9E-4335A596D92D}"/>
              </a:ext>
            </a:extLst>
          </p:cNvPr>
          <p:cNvSpPr txBox="1"/>
          <p:nvPr/>
        </p:nvSpPr>
        <p:spPr>
          <a:xfrm>
            <a:off x="1004313" y="3014258"/>
            <a:ext cx="886974" cy="369332"/>
          </a:xfrm>
          <a:prstGeom prst="rect">
            <a:avLst/>
          </a:prstGeom>
          <a:noFill/>
        </p:spPr>
        <p:txBody>
          <a:bodyPr wrap="none" rtlCol="0">
            <a:spAutoFit/>
          </a:bodyPr>
          <a:lstStyle/>
          <a:p>
            <a:r>
              <a:rPr lang="en-US" dirty="0"/>
              <a:t>Plateau</a:t>
            </a:r>
          </a:p>
        </p:txBody>
      </p:sp>
      <p:sp>
        <p:nvSpPr>
          <p:cNvPr id="10" name="TextBox 9">
            <a:extLst>
              <a:ext uri="{FF2B5EF4-FFF2-40B4-BE49-F238E27FC236}">
                <a16:creationId xmlns:a16="http://schemas.microsoft.com/office/drawing/2014/main" id="{86CDE49E-0302-4B1A-80BE-B740CE60ADF3}"/>
              </a:ext>
            </a:extLst>
          </p:cNvPr>
          <p:cNvSpPr txBox="1"/>
          <p:nvPr/>
        </p:nvSpPr>
        <p:spPr>
          <a:xfrm>
            <a:off x="2971800" y="3014258"/>
            <a:ext cx="1186543" cy="369332"/>
          </a:xfrm>
          <a:prstGeom prst="rect">
            <a:avLst/>
          </a:prstGeom>
          <a:noFill/>
        </p:spPr>
        <p:txBody>
          <a:bodyPr wrap="none" rtlCol="0">
            <a:spAutoFit/>
          </a:bodyPr>
          <a:lstStyle/>
          <a:p>
            <a:r>
              <a:rPr lang="en-US" dirty="0"/>
              <a:t>Wall or Fin</a:t>
            </a:r>
          </a:p>
        </p:txBody>
      </p:sp>
      <p:sp>
        <p:nvSpPr>
          <p:cNvPr id="11" name="TextBox 10">
            <a:extLst>
              <a:ext uri="{FF2B5EF4-FFF2-40B4-BE49-F238E27FC236}">
                <a16:creationId xmlns:a16="http://schemas.microsoft.com/office/drawing/2014/main" id="{A632DAB9-80B9-4E56-B326-BC3B753014AF}"/>
              </a:ext>
            </a:extLst>
          </p:cNvPr>
          <p:cNvSpPr txBox="1"/>
          <p:nvPr/>
        </p:nvSpPr>
        <p:spPr>
          <a:xfrm>
            <a:off x="5135056" y="3014258"/>
            <a:ext cx="972446" cy="369332"/>
          </a:xfrm>
          <a:prstGeom prst="rect">
            <a:avLst/>
          </a:prstGeom>
          <a:noFill/>
        </p:spPr>
        <p:txBody>
          <a:bodyPr wrap="none" rtlCol="0">
            <a:spAutoFit/>
          </a:bodyPr>
          <a:lstStyle/>
          <a:p>
            <a:r>
              <a:rPr lang="en-US" dirty="0"/>
              <a:t>Window</a:t>
            </a:r>
          </a:p>
        </p:txBody>
      </p:sp>
      <p:sp>
        <p:nvSpPr>
          <p:cNvPr id="12" name="TextBox 11">
            <a:extLst>
              <a:ext uri="{FF2B5EF4-FFF2-40B4-BE49-F238E27FC236}">
                <a16:creationId xmlns:a16="http://schemas.microsoft.com/office/drawing/2014/main" id="{9B6535F5-1846-4EC6-9EDA-9B876C1BA1F6}"/>
              </a:ext>
            </a:extLst>
          </p:cNvPr>
          <p:cNvSpPr txBox="1"/>
          <p:nvPr/>
        </p:nvSpPr>
        <p:spPr>
          <a:xfrm>
            <a:off x="7223567" y="3014258"/>
            <a:ext cx="938077" cy="369332"/>
          </a:xfrm>
          <a:prstGeom prst="rect">
            <a:avLst/>
          </a:prstGeom>
          <a:noFill/>
        </p:spPr>
        <p:txBody>
          <a:bodyPr wrap="none" rtlCol="0">
            <a:spAutoFit/>
          </a:bodyPr>
          <a:lstStyle/>
          <a:p>
            <a:r>
              <a:rPr lang="en-US" dirty="0"/>
              <a:t>Hoodoo</a:t>
            </a:r>
          </a:p>
        </p:txBody>
      </p:sp>
      <p:sp>
        <p:nvSpPr>
          <p:cNvPr id="7" name="TextBox 6">
            <a:extLst>
              <a:ext uri="{FF2B5EF4-FFF2-40B4-BE49-F238E27FC236}">
                <a16:creationId xmlns:a16="http://schemas.microsoft.com/office/drawing/2014/main" id="{F4B482AB-864A-4CC8-8DAE-DC566AF49C7A}"/>
              </a:ext>
              <a:ext uri="{C183D7F6-B498-43B3-948B-1728B52AA6E4}">
                <adec:decorative xmlns:adec="http://schemas.microsoft.com/office/drawing/2017/decorative" val="1"/>
              </a:ext>
            </a:extLst>
          </p:cNvPr>
          <p:cNvSpPr txBox="1"/>
          <p:nvPr/>
        </p:nvSpPr>
        <p:spPr>
          <a:xfrm>
            <a:off x="169921" y="762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4031850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28909-6DBD-4EB0-B85D-63F04C4E2BD9}"/>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a:t>
            </a:r>
          </a:p>
        </p:txBody>
      </p:sp>
      <p:sp>
        <p:nvSpPr>
          <p:cNvPr id="8" name="TextBox 7">
            <a:extLst>
              <a:ext uri="{FF2B5EF4-FFF2-40B4-BE49-F238E27FC236}">
                <a16:creationId xmlns:a16="http://schemas.microsoft.com/office/drawing/2014/main" id="{42842DCA-6E17-426F-8199-653B30B5C3B0}"/>
              </a:ext>
            </a:extLst>
          </p:cNvPr>
          <p:cNvSpPr txBox="1"/>
          <p:nvPr/>
        </p:nvSpPr>
        <p:spPr>
          <a:xfrm>
            <a:off x="4572000" y="2890391"/>
            <a:ext cx="4563035" cy="584775"/>
          </a:xfrm>
          <a:prstGeom prst="rect">
            <a:avLst/>
          </a:prstGeom>
          <a:noFill/>
        </p:spPr>
        <p:txBody>
          <a:bodyPr wrap="square" rtlCol="0">
            <a:spAutoFit/>
          </a:bodyPr>
          <a:lstStyle/>
          <a:p>
            <a:r>
              <a:rPr lang="en-US" sz="3200" b="1" dirty="0"/>
              <a:t>Next up:</a:t>
            </a:r>
          </a:p>
        </p:txBody>
      </p:sp>
      <p:pic>
        <p:nvPicPr>
          <p:cNvPr id="2" name="Picture 1" descr="Incomplete Park Service emblem with just the mountain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600" y="1371600"/>
            <a:ext cx="4039831" cy="5228016"/>
          </a:xfrm>
          <a:prstGeom prst="rect">
            <a:avLst/>
          </a:prstGeom>
        </p:spPr>
      </p:pic>
      <p:sp>
        <p:nvSpPr>
          <p:cNvPr id="7" name="TextBox 6">
            <a:extLst>
              <a:ext uri="{FF2B5EF4-FFF2-40B4-BE49-F238E27FC236}">
                <a16:creationId xmlns:a16="http://schemas.microsoft.com/office/drawing/2014/main" id="{FC99DEC8-5204-4E7C-AF74-58577E527633}"/>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589B1-9AA4-456D-95C0-B5622B509457}"/>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Symbols</a:t>
            </a:r>
          </a:p>
        </p:txBody>
      </p:sp>
      <p:sp>
        <p:nvSpPr>
          <p:cNvPr id="6" name="TextBox 5"/>
          <p:cNvSpPr txBox="1"/>
          <p:nvPr/>
        </p:nvSpPr>
        <p:spPr>
          <a:xfrm>
            <a:off x="4527998" y="2819400"/>
            <a:ext cx="4445673" cy="1569660"/>
          </a:xfrm>
          <a:prstGeom prst="rect">
            <a:avLst/>
          </a:prstGeom>
          <a:noFill/>
        </p:spPr>
        <p:txBody>
          <a:bodyPr wrap="square" rtlCol="0">
            <a:spAutoFit/>
          </a:bodyPr>
          <a:lstStyle/>
          <a:p>
            <a:r>
              <a:rPr lang="en-US" sz="2400" dirty="0"/>
              <a:t>Each picture found within the emblem symbolizes something the National Park Service (NPS) was created to protect.</a:t>
            </a:r>
          </a:p>
        </p:txBody>
      </p:sp>
      <p:pic>
        <p:nvPicPr>
          <p:cNvPr id="10242" name="Picture 2" descr="Park Service Emblem drawn as an arrowhead with the following feature depicted inside: a bison, sequoia tree and forest, lake, mountain with snow, and the text, &quot;National Park Servic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04800" y="1261907"/>
            <a:ext cx="4088727" cy="529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8451156-AA51-4813-A372-9C05C91ECC12}"/>
              </a:ext>
              <a:ext uri="{C183D7F6-B498-43B3-948B-1728B52AA6E4}">
                <adec:decorative xmlns:adec="http://schemas.microsoft.com/office/drawing/2017/decorative" val="1"/>
              </a:ext>
            </a:extLst>
          </p:cNvPr>
          <p:cNvSpPr txBox="1">
            <a:spLocks/>
          </p:cNvSpPr>
          <p:nvPr/>
        </p:nvSpPr>
        <p:spPr>
          <a:xfrm>
            <a:off x="152400" y="152400"/>
            <a:ext cx="8839200" cy="9541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n-lt"/>
                <a:ea typeface="+mn-ea"/>
                <a:cs typeface="+mn-cs"/>
              </a:rPr>
              <a:t> </a:t>
            </a:r>
            <a:r>
              <a:rPr kumimoji="0" lang="en-US" sz="2400" b="1" i="0" u="none" strike="noStrike" kern="1200" cap="none" spc="0" normalizeH="0" baseline="0" noProof="0">
                <a:ln>
                  <a:noFill/>
                </a:ln>
                <a:solidFill>
                  <a:schemeClr val="bg1"/>
                </a:solidFill>
                <a:effectLst/>
                <a:uLnTx/>
                <a:uFillTx/>
                <a:latin typeface="+mn-lt"/>
                <a:ea typeface="+mn-ea"/>
                <a:cs typeface="+mn-cs"/>
              </a:rPr>
              <a:t>The Arrowhead:  Emblem of the National Park Service</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385146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C1010-5099-410D-9014-EDC0667F71E5}"/>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Sequoia Tree</a:t>
            </a:r>
          </a:p>
        </p:txBody>
      </p:sp>
      <p:sp>
        <p:nvSpPr>
          <p:cNvPr id="8" name="TextBox 7">
            <a:extLst>
              <a:ext uri="{FF2B5EF4-FFF2-40B4-BE49-F238E27FC236}">
                <a16:creationId xmlns:a16="http://schemas.microsoft.com/office/drawing/2014/main" id="{42842DCA-6E17-426F-8199-653B30B5C3B0}"/>
              </a:ext>
            </a:extLst>
          </p:cNvPr>
          <p:cNvSpPr txBox="1"/>
          <p:nvPr/>
        </p:nvSpPr>
        <p:spPr>
          <a:xfrm>
            <a:off x="4572000" y="2890391"/>
            <a:ext cx="4563035" cy="1077218"/>
          </a:xfrm>
          <a:prstGeom prst="rect">
            <a:avLst/>
          </a:prstGeom>
          <a:noFill/>
        </p:spPr>
        <p:txBody>
          <a:bodyPr wrap="square" rtlCol="0">
            <a:spAutoFit/>
          </a:bodyPr>
          <a:lstStyle/>
          <a:p>
            <a:r>
              <a:rPr lang="en-US" sz="3200" b="1" dirty="0"/>
              <a:t>Next up:</a:t>
            </a:r>
          </a:p>
          <a:p>
            <a:r>
              <a:rPr lang="en-US" sz="3200" dirty="0"/>
              <a:t>The Sequoia Tree</a:t>
            </a:r>
          </a:p>
        </p:txBody>
      </p:sp>
      <p:pic>
        <p:nvPicPr>
          <p:cNvPr id="2" name="Picture 1" descr="Incomplete Park Service emblem with just the mountain and sequoia tree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600" y="1371600"/>
            <a:ext cx="4039830" cy="5228016"/>
          </a:xfrm>
          <a:prstGeom prst="rect">
            <a:avLst/>
          </a:prstGeom>
        </p:spPr>
      </p:pic>
      <p:sp>
        <p:nvSpPr>
          <p:cNvPr id="7" name="TextBox 6">
            <a:extLst>
              <a:ext uri="{FF2B5EF4-FFF2-40B4-BE49-F238E27FC236}">
                <a16:creationId xmlns:a16="http://schemas.microsoft.com/office/drawing/2014/main" id="{FC99DEC8-5204-4E7C-AF74-58577E527633}"/>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1953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82CF2-4ED5-4EEC-B598-F844BFC8A96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Sequoia Tree</a:t>
            </a:r>
          </a:p>
        </p:txBody>
      </p:sp>
      <p:sp>
        <p:nvSpPr>
          <p:cNvPr id="6" name="TextBox 5"/>
          <p:cNvSpPr txBox="1"/>
          <p:nvPr/>
        </p:nvSpPr>
        <p:spPr>
          <a:xfrm>
            <a:off x="4695826" y="3048000"/>
            <a:ext cx="4114800" cy="1077218"/>
          </a:xfrm>
          <a:prstGeom prst="rect">
            <a:avLst/>
          </a:prstGeom>
          <a:noFill/>
        </p:spPr>
        <p:txBody>
          <a:bodyPr wrap="square" rtlCol="0">
            <a:spAutoFit/>
          </a:bodyPr>
          <a:lstStyle/>
          <a:p>
            <a:r>
              <a:rPr lang="en-US" sz="3200" dirty="0"/>
              <a:t>The </a:t>
            </a:r>
            <a:r>
              <a:rPr lang="en-US" sz="3200" b="1" dirty="0"/>
              <a:t>Sequoia Tree </a:t>
            </a:r>
            <a:r>
              <a:rPr lang="en-US" sz="3200" dirty="0"/>
              <a:t>represents vegetation.</a:t>
            </a:r>
          </a:p>
        </p:txBody>
      </p:sp>
      <p:pic>
        <p:nvPicPr>
          <p:cNvPr id="2" name="Picture 1" descr="Incomplete Park Service emblem with just the mountain and sequoia tree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1113" y="1371600"/>
            <a:ext cx="4039831" cy="5228016"/>
          </a:xfrm>
          <a:prstGeom prst="rect">
            <a:avLst/>
          </a:prstGeom>
        </p:spPr>
      </p:pic>
      <p:sp>
        <p:nvSpPr>
          <p:cNvPr id="7" name="TextBox 6">
            <a:extLst>
              <a:ext uri="{FF2B5EF4-FFF2-40B4-BE49-F238E27FC236}">
                <a16:creationId xmlns:a16="http://schemas.microsoft.com/office/drawing/2014/main" id="{FC99DEC8-5204-4E7C-AF74-58577E527633}"/>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6118133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2779-BCC3-444D-B2F2-D4798E91757E}"/>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Plants</a:t>
            </a:r>
          </a:p>
        </p:txBody>
      </p:sp>
      <p:sp>
        <p:nvSpPr>
          <p:cNvPr id="5" name="TextBox 4"/>
          <p:cNvSpPr txBox="1"/>
          <p:nvPr/>
        </p:nvSpPr>
        <p:spPr>
          <a:xfrm>
            <a:off x="152400" y="1173301"/>
            <a:ext cx="8811491" cy="2862322"/>
          </a:xfrm>
          <a:prstGeom prst="rect">
            <a:avLst/>
          </a:prstGeom>
          <a:noFill/>
        </p:spPr>
        <p:txBody>
          <a:bodyPr wrap="square" rtlCol="0">
            <a:spAutoFit/>
          </a:bodyPr>
          <a:lstStyle/>
          <a:p>
            <a:r>
              <a:rPr lang="en-US" sz="2000" b="1" dirty="0"/>
              <a:t>Plants</a:t>
            </a:r>
            <a:r>
              <a:rPr lang="en-US" sz="2000" dirty="0"/>
              <a:t>: Bryce Canyon is home to many plant communities. Surrounded by deserts, Bryce's highland plateau gets much more rain than the lowlands below and stays cooler during hot summers. The relatively lush ecosystems that result are like fertile islands towering above a vast arid landscape.</a:t>
            </a:r>
          </a:p>
          <a:p>
            <a:endParaRPr lang="en-US" sz="2000" dirty="0"/>
          </a:p>
          <a:p>
            <a:r>
              <a:rPr lang="en-US" sz="2000" dirty="0"/>
              <a:t>A special area of notice are the "breaks" of the amphitheater, better known as the pink cliffs, they are exposed, nearly unforested areas. Meadows, seeps, and springs are home to grassy and deciduous plant communities. Many of the meadows in the park are high and dry, home to sagebrush, rabbitbrush and grasses.</a:t>
            </a:r>
          </a:p>
        </p:txBody>
      </p:sp>
      <p:sp>
        <p:nvSpPr>
          <p:cNvPr id="4" name="Rectangle 3">
            <a:extLst>
              <a:ext uri="{FF2B5EF4-FFF2-40B4-BE49-F238E27FC236}">
                <a16:creationId xmlns:a16="http://schemas.microsoft.com/office/drawing/2014/main" id="{742CFE10-2BBA-46D6-A90F-16972E5C33EC}"/>
              </a:ext>
            </a:extLst>
          </p:cNvPr>
          <p:cNvSpPr/>
          <p:nvPr/>
        </p:nvSpPr>
        <p:spPr>
          <a:xfrm>
            <a:off x="271895" y="6581001"/>
            <a:ext cx="8572500" cy="276999"/>
          </a:xfrm>
          <a:prstGeom prst="rect">
            <a:avLst/>
          </a:prstGeom>
        </p:spPr>
        <p:txBody>
          <a:bodyPr wrap="square">
            <a:spAutoFit/>
          </a:bodyPr>
          <a:lstStyle/>
          <a:p>
            <a:pPr algn="ctr"/>
            <a:r>
              <a:rPr lang="en-US" sz="1200" i="1" dirty="0">
                <a:solidFill>
                  <a:srgbClr val="555555"/>
                </a:solidFill>
                <a:latin typeface="Arial" panose="020B0604020202020204" pitchFamily="34" charset="0"/>
              </a:rPr>
              <a:t>Wildflowers of Bryce Canyon National Park (left to right): Rabbit Brush, Paintbrush, Aster, Rabbit Brush gone to seed.</a:t>
            </a:r>
            <a:endParaRPr lang="en-US" sz="1200" dirty="0"/>
          </a:p>
        </p:txBody>
      </p:sp>
      <p:pic>
        <p:nvPicPr>
          <p:cNvPr id="3" name="Picture 2" descr="Banner of wildflowers of Bryce Canyon National Park (left to right): Rabbit Brush, Paintbrush, Aster, Rabbit Brush gone to seed.&#10;">
            <a:extLst>
              <a:ext uri="{FF2B5EF4-FFF2-40B4-BE49-F238E27FC236}">
                <a16:creationId xmlns:a16="http://schemas.microsoft.com/office/drawing/2014/main" id="{1FFF44D7-999C-4250-85C2-65BB17AFFC4C}"/>
              </a:ext>
            </a:extLst>
          </p:cNvPr>
          <p:cNvPicPr>
            <a:picLocks noChangeAspect="1"/>
          </p:cNvPicPr>
          <p:nvPr/>
        </p:nvPicPr>
        <p:blipFill>
          <a:blip r:embed="rId3"/>
          <a:stretch>
            <a:fillRect/>
          </a:stretch>
        </p:blipFill>
        <p:spPr>
          <a:xfrm>
            <a:off x="271895" y="4419600"/>
            <a:ext cx="8572500" cy="2143125"/>
          </a:xfrm>
          <a:prstGeom prst="rect">
            <a:avLst/>
          </a:prstGeom>
        </p:spPr>
      </p:pic>
      <p:sp>
        <p:nvSpPr>
          <p:cNvPr id="12" name="TextBox 11">
            <a:extLst>
              <a:ext uri="{FF2B5EF4-FFF2-40B4-BE49-F238E27FC236}">
                <a16:creationId xmlns:a16="http://schemas.microsoft.com/office/drawing/2014/main" id="{F4C9C060-9791-4C31-9B12-36CF6069F858}"/>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4031850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9C541-9932-441B-965B-ABC9CFC22CE1}"/>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2</a:t>
            </a:r>
          </a:p>
        </p:txBody>
      </p:sp>
      <p:sp>
        <p:nvSpPr>
          <p:cNvPr id="8" name="TextBox 7">
            <a:extLst>
              <a:ext uri="{FF2B5EF4-FFF2-40B4-BE49-F238E27FC236}">
                <a16:creationId xmlns:a16="http://schemas.microsoft.com/office/drawing/2014/main" id="{1165B249-566D-4427-960B-134B5CB0504B}"/>
              </a:ext>
            </a:extLst>
          </p:cNvPr>
          <p:cNvSpPr txBox="1"/>
          <p:nvPr/>
        </p:nvSpPr>
        <p:spPr>
          <a:xfrm>
            <a:off x="4572000" y="2890391"/>
            <a:ext cx="4563035" cy="584775"/>
          </a:xfrm>
          <a:prstGeom prst="rect">
            <a:avLst/>
          </a:prstGeom>
          <a:noFill/>
        </p:spPr>
        <p:txBody>
          <a:bodyPr wrap="square" rtlCol="0">
            <a:spAutoFit/>
          </a:bodyPr>
          <a:lstStyle/>
          <a:p>
            <a:r>
              <a:rPr lang="en-US" sz="3200" b="1" dirty="0"/>
              <a:t>Next up:</a:t>
            </a:r>
          </a:p>
        </p:txBody>
      </p:sp>
      <p:pic>
        <p:nvPicPr>
          <p:cNvPr id="2" name="Picture 1" descr="Incomplete Park Service emblem with just the mountain and sequoia tree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337528"/>
            <a:ext cx="4064671" cy="5260162"/>
          </a:xfrm>
          <a:prstGeom prst="rect">
            <a:avLst/>
          </a:prstGeom>
        </p:spPr>
      </p:pic>
      <p:sp>
        <p:nvSpPr>
          <p:cNvPr id="7" name="TextBox 6">
            <a:extLst>
              <a:ext uri="{FF2B5EF4-FFF2-40B4-BE49-F238E27FC236}">
                <a16:creationId xmlns:a16="http://schemas.microsoft.com/office/drawing/2014/main" id="{5E868EE3-C954-4E12-AC46-F88D74DA8E13}"/>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881490-4F0C-4006-9BC4-28B31E32F69F}"/>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Lake</a:t>
            </a:r>
          </a:p>
        </p:txBody>
      </p:sp>
      <p:sp>
        <p:nvSpPr>
          <p:cNvPr id="8" name="TextBox 7">
            <a:extLst>
              <a:ext uri="{FF2B5EF4-FFF2-40B4-BE49-F238E27FC236}">
                <a16:creationId xmlns:a16="http://schemas.microsoft.com/office/drawing/2014/main" id="{1165B249-566D-4427-960B-134B5CB0504B}"/>
              </a:ext>
            </a:extLst>
          </p:cNvPr>
          <p:cNvSpPr txBox="1"/>
          <p:nvPr/>
        </p:nvSpPr>
        <p:spPr>
          <a:xfrm>
            <a:off x="4572000" y="2890391"/>
            <a:ext cx="4563035" cy="1077218"/>
          </a:xfrm>
          <a:prstGeom prst="rect">
            <a:avLst/>
          </a:prstGeom>
          <a:noFill/>
        </p:spPr>
        <p:txBody>
          <a:bodyPr wrap="square" rtlCol="0">
            <a:spAutoFit/>
          </a:bodyPr>
          <a:lstStyle/>
          <a:p>
            <a:r>
              <a:rPr lang="en-US" sz="3200" b="1" dirty="0"/>
              <a:t>Next up:</a:t>
            </a:r>
          </a:p>
          <a:p>
            <a:r>
              <a:rPr lang="en-US" sz="3200" dirty="0"/>
              <a:t>The Lake</a:t>
            </a:r>
          </a:p>
        </p:txBody>
      </p:sp>
      <p:pic>
        <p:nvPicPr>
          <p:cNvPr id="2" name="Picture 1" descr="Incomplete Park Service emblem with just the mountain, sequoia tree, and lake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337528"/>
            <a:ext cx="4064670" cy="5260162"/>
          </a:xfrm>
          <a:prstGeom prst="rect">
            <a:avLst/>
          </a:prstGeom>
        </p:spPr>
      </p:pic>
      <p:sp>
        <p:nvSpPr>
          <p:cNvPr id="7" name="TextBox 6">
            <a:extLst>
              <a:ext uri="{FF2B5EF4-FFF2-40B4-BE49-F238E27FC236}">
                <a16:creationId xmlns:a16="http://schemas.microsoft.com/office/drawing/2014/main" id="{5E868EE3-C954-4E12-AC46-F88D74DA8E13}"/>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4307475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6DBB8C-681B-45CB-91E5-B9A54556A308}"/>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Lake</a:t>
            </a:r>
          </a:p>
        </p:txBody>
      </p:sp>
      <p:sp>
        <p:nvSpPr>
          <p:cNvPr id="6" name="TextBox 5"/>
          <p:cNvSpPr txBox="1"/>
          <p:nvPr/>
        </p:nvSpPr>
        <p:spPr>
          <a:xfrm>
            <a:off x="4495800" y="2890391"/>
            <a:ext cx="4518212" cy="1077218"/>
          </a:xfrm>
          <a:prstGeom prst="rect">
            <a:avLst/>
          </a:prstGeom>
          <a:noFill/>
        </p:spPr>
        <p:txBody>
          <a:bodyPr wrap="square" rtlCol="0">
            <a:spAutoFit/>
          </a:bodyPr>
          <a:lstStyle/>
          <a:p>
            <a:r>
              <a:rPr lang="en-US" sz="3200" dirty="0"/>
              <a:t>The </a:t>
            </a:r>
            <a:r>
              <a:rPr lang="en-US" sz="3200" b="1" dirty="0"/>
              <a:t>lake</a:t>
            </a:r>
            <a:r>
              <a:rPr lang="en-US" sz="3200" dirty="0"/>
              <a:t> represents clean water and air.</a:t>
            </a:r>
          </a:p>
        </p:txBody>
      </p:sp>
      <p:pic>
        <p:nvPicPr>
          <p:cNvPr id="2" name="Picture 1" descr="Incomplete Park Service emblem with just the mountain, sequoia tree, and lake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337528"/>
            <a:ext cx="4064671" cy="5260162"/>
          </a:xfrm>
          <a:prstGeom prst="rect">
            <a:avLst/>
          </a:prstGeom>
        </p:spPr>
      </p:pic>
      <p:sp>
        <p:nvSpPr>
          <p:cNvPr id="7" name="TextBox 6">
            <a:extLst>
              <a:ext uri="{FF2B5EF4-FFF2-40B4-BE49-F238E27FC236}">
                <a16:creationId xmlns:a16="http://schemas.microsoft.com/office/drawing/2014/main" id="{5E868EE3-C954-4E12-AC46-F88D74DA8E13}"/>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499837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B70B40-AF02-4547-8C9F-08EC8AA5EC78}"/>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Water and Air</a:t>
            </a:r>
          </a:p>
        </p:txBody>
      </p:sp>
      <p:sp>
        <p:nvSpPr>
          <p:cNvPr id="5" name="TextBox 4"/>
          <p:cNvSpPr txBox="1"/>
          <p:nvPr/>
        </p:nvSpPr>
        <p:spPr>
          <a:xfrm>
            <a:off x="152400" y="1450966"/>
            <a:ext cx="8839200" cy="1846659"/>
          </a:xfrm>
          <a:prstGeom prst="rect">
            <a:avLst/>
          </a:prstGeom>
          <a:noFill/>
        </p:spPr>
        <p:txBody>
          <a:bodyPr wrap="square" rtlCol="0">
            <a:spAutoFit/>
          </a:bodyPr>
          <a:lstStyle/>
          <a:p>
            <a:r>
              <a:rPr lang="en-US" sz="2000" b="1" dirty="0"/>
              <a:t>Water: </a:t>
            </a:r>
            <a:r>
              <a:rPr lang="en-US" dirty="0"/>
              <a:t>Although we receive around 18 inches of precipitation (rain and snow) annually, there isn’t a lot of flowing water here in Bryce. Water is a special resource here because there is so much life that depends on it!</a:t>
            </a:r>
          </a:p>
          <a:p>
            <a:endParaRPr lang="en-US" sz="2000" b="1" dirty="0"/>
          </a:p>
          <a:p>
            <a:r>
              <a:rPr lang="en-US" sz="2000" b="1" dirty="0"/>
              <a:t>Air: </a:t>
            </a:r>
            <a:r>
              <a:rPr lang="en-US" dirty="0"/>
              <a:t>Clean air and being far from the polluting lights of civilization allows for Bryce Canyon visitors to see an incredible night sky at the park.</a:t>
            </a:r>
          </a:p>
        </p:txBody>
      </p:sp>
      <p:sp>
        <p:nvSpPr>
          <p:cNvPr id="3" name="Rectangle 2">
            <a:extLst>
              <a:ext uri="{FF2B5EF4-FFF2-40B4-BE49-F238E27FC236}">
                <a16:creationId xmlns:a16="http://schemas.microsoft.com/office/drawing/2014/main" id="{3EE6BBAA-C03B-4304-AD65-F951A3159005}"/>
              </a:ext>
            </a:extLst>
          </p:cNvPr>
          <p:cNvSpPr/>
          <p:nvPr/>
        </p:nvSpPr>
        <p:spPr>
          <a:xfrm>
            <a:off x="3614738" y="6400800"/>
            <a:ext cx="5376862" cy="276999"/>
          </a:xfrm>
          <a:prstGeom prst="rect">
            <a:avLst/>
          </a:prstGeom>
        </p:spPr>
        <p:txBody>
          <a:bodyPr wrap="square">
            <a:spAutoFit/>
          </a:bodyPr>
          <a:lstStyle/>
          <a:p>
            <a:pPr algn="ctr"/>
            <a:r>
              <a:rPr lang="en-US" sz="1200" dirty="0"/>
              <a:t>Milky Way Galaxy above hoodoos at Mossy Cave Trail.</a:t>
            </a:r>
          </a:p>
        </p:txBody>
      </p:sp>
      <p:pic>
        <p:nvPicPr>
          <p:cNvPr id="2" name="Picture 1" descr="Milky Way Galaxy above hoodoos at Mossy Cave Trail.&#10;">
            <a:extLst>
              <a:ext uri="{FF2B5EF4-FFF2-40B4-BE49-F238E27FC236}">
                <a16:creationId xmlns:a16="http://schemas.microsoft.com/office/drawing/2014/main" id="{01393834-26B7-4022-A1F3-8F97A2238AF0}"/>
              </a:ext>
            </a:extLst>
          </p:cNvPr>
          <p:cNvPicPr>
            <a:picLocks noChangeAspect="1"/>
          </p:cNvPicPr>
          <p:nvPr/>
        </p:nvPicPr>
        <p:blipFill>
          <a:blip r:embed="rId2"/>
          <a:stretch>
            <a:fillRect/>
          </a:stretch>
        </p:blipFill>
        <p:spPr>
          <a:xfrm>
            <a:off x="3429000" y="3962400"/>
            <a:ext cx="5376862" cy="2373142"/>
          </a:xfrm>
          <a:prstGeom prst="rect">
            <a:avLst/>
          </a:prstGeom>
        </p:spPr>
      </p:pic>
      <p:sp>
        <p:nvSpPr>
          <p:cNvPr id="9" name="Rectangle 8">
            <a:extLst>
              <a:ext uri="{FF2B5EF4-FFF2-40B4-BE49-F238E27FC236}">
                <a16:creationId xmlns:a16="http://schemas.microsoft.com/office/drawing/2014/main" id="{83D087CD-D5FA-40D0-8A6C-DBA24A30B0AE}"/>
              </a:ext>
            </a:extLst>
          </p:cNvPr>
          <p:cNvSpPr/>
          <p:nvPr/>
        </p:nvSpPr>
        <p:spPr>
          <a:xfrm>
            <a:off x="543799" y="6400800"/>
            <a:ext cx="2514600" cy="276999"/>
          </a:xfrm>
          <a:prstGeom prst="rect">
            <a:avLst/>
          </a:prstGeom>
        </p:spPr>
        <p:txBody>
          <a:bodyPr wrap="square">
            <a:spAutoFit/>
          </a:bodyPr>
          <a:lstStyle/>
          <a:p>
            <a:pPr algn="ctr"/>
            <a:r>
              <a:rPr lang="en-US" sz="1200" dirty="0"/>
              <a:t>Waterfall at Mossy Cave Trail</a:t>
            </a:r>
          </a:p>
        </p:txBody>
      </p:sp>
      <p:pic>
        <p:nvPicPr>
          <p:cNvPr id="4" name="Picture 3" descr="Waterfall at Mossy Cave Trail&#10;">
            <a:extLst>
              <a:ext uri="{FF2B5EF4-FFF2-40B4-BE49-F238E27FC236}">
                <a16:creationId xmlns:a16="http://schemas.microsoft.com/office/drawing/2014/main" id="{3007336E-EF94-4D7B-BB08-4DDEFDB61D7B}"/>
              </a:ext>
            </a:extLst>
          </p:cNvPr>
          <p:cNvPicPr>
            <a:picLocks noChangeAspect="1"/>
          </p:cNvPicPr>
          <p:nvPr/>
        </p:nvPicPr>
        <p:blipFill>
          <a:blip r:embed="rId3"/>
          <a:stretch>
            <a:fillRect/>
          </a:stretch>
        </p:blipFill>
        <p:spPr>
          <a:xfrm>
            <a:off x="306761" y="4343092"/>
            <a:ext cx="2988675" cy="1992450"/>
          </a:xfrm>
          <a:prstGeom prst="rect">
            <a:avLst/>
          </a:prstGeom>
        </p:spPr>
      </p:pic>
      <p:sp>
        <p:nvSpPr>
          <p:cNvPr id="6" name="TextBox 5">
            <a:extLst>
              <a:ext uri="{FF2B5EF4-FFF2-40B4-BE49-F238E27FC236}">
                <a16:creationId xmlns:a16="http://schemas.microsoft.com/office/drawing/2014/main" id="{A5D9A049-D878-496E-8F7E-90E0A3C8FECA}"/>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4031850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3188A-3A76-4845-997F-307BDD396C1A}"/>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3</a:t>
            </a:r>
          </a:p>
        </p:txBody>
      </p:sp>
      <p:sp>
        <p:nvSpPr>
          <p:cNvPr id="8" name="TextBox 7">
            <a:extLst>
              <a:ext uri="{FF2B5EF4-FFF2-40B4-BE49-F238E27FC236}">
                <a16:creationId xmlns:a16="http://schemas.microsoft.com/office/drawing/2014/main" id="{B8B74673-71B5-4CCC-95E2-DAF85C7E2AB2}"/>
              </a:ext>
            </a:extLst>
          </p:cNvPr>
          <p:cNvSpPr txBox="1"/>
          <p:nvPr/>
        </p:nvSpPr>
        <p:spPr>
          <a:xfrm>
            <a:off x="4572000" y="2890391"/>
            <a:ext cx="4563035" cy="584775"/>
          </a:xfrm>
          <a:prstGeom prst="rect">
            <a:avLst/>
          </a:prstGeom>
          <a:noFill/>
        </p:spPr>
        <p:txBody>
          <a:bodyPr wrap="square" rtlCol="0">
            <a:spAutoFit/>
          </a:bodyPr>
          <a:lstStyle/>
          <a:p>
            <a:r>
              <a:rPr lang="en-US" sz="3200" b="1" dirty="0"/>
              <a:t>Lastly:</a:t>
            </a:r>
          </a:p>
        </p:txBody>
      </p:sp>
      <p:pic>
        <p:nvPicPr>
          <p:cNvPr id="2" name="Picture 1" descr="Incomplete Park Service emblem with just the mountain, sequoia tree, and lake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106507"/>
            <a:ext cx="4122395" cy="5334865"/>
          </a:xfrm>
          <a:prstGeom prst="rect">
            <a:avLst/>
          </a:prstGeom>
        </p:spPr>
      </p:pic>
      <p:sp>
        <p:nvSpPr>
          <p:cNvPr id="7" name="TextBox 6">
            <a:extLst>
              <a:ext uri="{FF2B5EF4-FFF2-40B4-BE49-F238E27FC236}">
                <a16:creationId xmlns:a16="http://schemas.microsoft.com/office/drawing/2014/main" id="{CD855368-175D-4815-82DA-8EA06860F336}"/>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13DE7-A1E8-498A-A090-EE4720A39871}"/>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Bison</a:t>
            </a:r>
          </a:p>
        </p:txBody>
      </p:sp>
      <p:sp>
        <p:nvSpPr>
          <p:cNvPr id="8" name="TextBox 7">
            <a:extLst>
              <a:ext uri="{FF2B5EF4-FFF2-40B4-BE49-F238E27FC236}">
                <a16:creationId xmlns:a16="http://schemas.microsoft.com/office/drawing/2014/main" id="{B8B74673-71B5-4CCC-95E2-DAF85C7E2AB2}"/>
              </a:ext>
            </a:extLst>
          </p:cNvPr>
          <p:cNvSpPr txBox="1"/>
          <p:nvPr/>
        </p:nvSpPr>
        <p:spPr>
          <a:xfrm>
            <a:off x="4572000" y="2890391"/>
            <a:ext cx="4563035" cy="1077218"/>
          </a:xfrm>
          <a:prstGeom prst="rect">
            <a:avLst/>
          </a:prstGeom>
          <a:noFill/>
        </p:spPr>
        <p:txBody>
          <a:bodyPr wrap="square" rtlCol="0">
            <a:spAutoFit/>
          </a:bodyPr>
          <a:lstStyle/>
          <a:p>
            <a:r>
              <a:rPr lang="en-US" sz="3200" b="1" dirty="0"/>
              <a:t>Lastly:</a:t>
            </a:r>
          </a:p>
          <a:p>
            <a:r>
              <a:rPr lang="en-US" sz="3200" dirty="0"/>
              <a:t>The Bison</a:t>
            </a:r>
          </a:p>
        </p:txBody>
      </p:sp>
      <p:pic>
        <p:nvPicPr>
          <p:cNvPr id="2" name="Picture 1" descr="Incomplete Park Service emblem with just the mountain, sequoia tree, lake, and bison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005" y="1219200"/>
            <a:ext cx="4122395" cy="5334864"/>
          </a:xfrm>
          <a:prstGeom prst="rect">
            <a:avLst/>
          </a:prstGeom>
        </p:spPr>
      </p:pic>
      <p:sp>
        <p:nvSpPr>
          <p:cNvPr id="7" name="TextBox 6">
            <a:extLst>
              <a:ext uri="{FF2B5EF4-FFF2-40B4-BE49-F238E27FC236}">
                <a16:creationId xmlns:a16="http://schemas.microsoft.com/office/drawing/2014/main" id="{CD855368-175D-4815-82DA-8EA06860F336}"/>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7697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6CE28-D2F9-42E7-B818-07525EB16635}"/>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Bison</a:t>
            </a:r>
          </a:p>
        </p:txBody>
      </p:sp>
      <p:sp>
        <p:nvSpPr>
          <p:cNvPr id="6" name="TextBox 5"/>
          <p:cNvSpPr txBox="1"/>
          <p:nvPr/>
        </p:nvSpPr>
        <p:spPr>
          <a:xfrm>
            <a:off x="4459186" y="3124200"/>
            <a:ext cx="4114800" cy="1200329"/>
          </a:xfrm>
          <a:prstGeom prst="rect">
            <a:avLst/>
          </a:prstGeom>
          <a:noFill/>
        </p:spPr>
        <p:txBody>
          <a:bodyPr wrap="square" rtlCol="0">
            <a:spAutoFit/>
          </a:bodyPr>
          <a:lstStyle/>
          <a:p>
            <a:r>
              <a:rPr lang="en-US" sz="3600" dirty="0"/>
              <a:t>The </a:t>
            </a:r>
            <a:r>
              <a:rPr lang="en-US" sz="3600" b="1" dirty="0"/>
              <a:t>bison</a:t>
            </a:r>
            <a:r>
              <a:rPr lang="en-US" sz="3600" dirty="0"/>
              <a:t> represents all wildlife.</a:t>
            </a:r>
          </a:p>
        </p:txBody>
      </p:sp>
      <p:pic>
        <p:nvPicPr>
          <p:cNvPr id="2" name="Picture 1" descr="Incomplete Park Service emblem with just the mountain, sequoia tree, lake, and bison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005" y="1219200"/>
            <a:ext cx="4122395" cy="5334865"/>
          </a:xfrm>
          <a:prstGeom prst="rect">
            <a:avLst/>
          </a:prstGeom>
        </p:spPr>
      </p:pic>
      <p:sp>
        <p:nvSpPr>
          <p:cNvPr id="7" name="TextBox 6">
            <a:extLst>
              <a:ext uri="{FF2B5EF4-FFF2-40B4-BE49-F238E27FC236}">
                <a16:creationId xmlns:a16="http://schemas.microsoft.com/office/drawing/2014/main" id="{CD855368-175D-4815-82DA-8EA06860F336}"/>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9865821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694D4-5C48-47C9-932F-E1ACB829D064}"/>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Shape</a:t>
            </a:r>
          </a:p>
        </p:txBody>
      </p:sp>
      <p:pic>
        <p:nvPicPr>
          <p:cNvPr id="2" name="Picture 1" descr="The arrowhead shape of the Park Service emblem.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219200"/>
            <a:ext cx="4066132" cy="5262053"/>
          </a:xfrm>
          <a:prstGeom prst="rect">
            <a:avLst/>
          </a:prstGeom>
        </p:spPr>
      </p:pic>
      <p:sp>
        <p:nvSpPr>
          <p:cNvPr id="6" name="TextBox 5"/>
          <p:cNvSpPr txBox="1">
            <a:spLocks/>
          </p:cNvSpPr>
          <p:nvPr/>
        </p:nvSpPr>
        <p:spPr>
          <a:xfrm>
            <a:off x="4695826" y="2971800"/>
            <a:ext cx="4114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The </a:t>
            </a:r>
            <a:r>
              <a:rPr kumimoji="0" lang="en-US" sz="3200" b="1" i="0" u="none" strike="noStrike" kern="1200" cap="none" spc="0" normalizeH="0" baseline="0" noProof="0" dirty="0">
                <a:ln>
                  <a:noFill/>
                </a:ln>
                <a:solidFill>
                  <a:schemeClr val="tx1"/>
                </a:solidFill>
                <a:effectLst/>
                <a:uLnTx/>
                <a:uFillTx/>
                <a:latin typeface="+mn-lt"/>
                <a:ea typeface="+mn-ea"/>
                <a:cs typeface="+mn-cs"/>
              </a:rPr>
              <a:t>arrowhead shape </a:t>
            </a:r>
            <a:r>
              <a:rPr kumimoji="0" lang="en-US" sz="3200" b="0" i="0" u="none" strike="noStrike" kern="1200" cap="none" spc="0" normalizeH="0" baseline="0" noProof="0" dirty="0">
                <a:ln>
                  <a:noFill/>
                </a:ln>
                <a:solidFill>
                  <a:schemeClr val="tx1"/>
                </a:solidFill>
                <a:effectLst/>
                <a:uLnTx/>
                <a:uFillTx/>
                <a:latin typeface="+mn-lt"/>
                <a:ea typeface="+mn-ea"/>
                <a:cs typeface="+mn-cs"/>
              </a:rPr>
              <a:t>represents</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0" i="0" u="none" strike="noStrike" kern="1200" cap="none" spc="0" normalizeH="0" baseline="0" noProof="0" dirty="0">
                <a:ln>
                  <a:noFill/>
                </a:ln>
                <a:solidFill>
                  <a:schemeClr val="tx1"/>
                </a:solidFill>
                <a:effectLst/>
                <a:uLnTx/>
                <a:uFillTx/>
                <a:latin typeface="+mn-lt"/>
                <a:ea typeface="+mn-ea"/>
                <a:cs typeface="+mn-cs"/>
              </a:rPr>
              <a:t>historic and cultural values.</a:t>
            </a:r>
          </a:p>
        </p:txBody>
      </p:sp>
      <p:sp>
        <p:nvSpPr>
          <p:cNvPr id="7" name="TextBox 6">
            <a:extLst>
              <a:ext uri="{FF2B5EF4-FFF2-40B4-BE49-F238E27FC236}">
                <a16:creationId xmlns:a16="http://schemas.microsoft.com/office/drawing/2014/main" id="{9498488E-A2F6-47ED-AAB3-E3E7F3FDD2D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2A21-586C-40A3-8562-6488E1798C9D}"/>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Animals and Endangered and Threatened Species</a:t>
            </a:r>
          </a:p>
        </p:txBody>
      </p:sp>
      <p:sp>
        <p:nvSpPr>
          <p:cNvPr id="5" name="TextBox 4"/>
          <p:cNvSpPr txBox="1"/>
          <p:nvPr/>
        </p:nvSpPr>
        <p:spPr>
          <a:xfrm>
            <a:off x="184591" y="1295400"/>
            <a:ext cx="8811491" cy="2616101"/>
          </a:xfrm>
          <a:prstGeom prst="rect">
            <a:avLst/>
          </a:prstGeom>
          <a:noFill/>
        </p:spPr>
        <p:txBody>
          <a:bodyPr wrap="square" rtlCol="0">
            <a:spAutoFit/>
          </a:bodyPr>
          <a:lstStyle/>
          <a:p>
            <a:r>
              <a:rPr lang="en-US" sz="2000" b="1" dirty="0"/>
              <a:t>Animals</a:t>
            </a:r>
            <a:r>
              <a:rPr lang="en-US" sz="2000" dirty="0"/>
              <a:t>: </a:t>
            </a:r>
            <a:r>
              <a:rPr lang="en-US" dirty="0"/>
              <a:t>The canyons and plateau of Bryce Canyon National Park are home to many animals. Park boundaries mean little to the migratory hummingbirds, nesting Peregrine Falcon, Rocky Mountain Elk and Pronghorn which daily cross through the forested plateau and barren amphitheater. </a:t>
            </a:r>
          </a:p>
          <a:p>
            <a:endParaRPr lang="en-US" dirty="0"/>
          </a:p>
          <a:p>
            <a:r>
              <a:rPr lang="en-US" b="1" dirty="0"/>
              <a:t>Endangered and Threatened Species: </a:t>
            </a:r>
            <a:r>
              <a:rPr lang="en-US" dirty="0"/>
              <a:t>The NPS works to sustain and recover at-risk species and help prevent extinction of plants and animals in the parks. In Bryce Canyon, the Utah Prairie Dog is a notable conservation success story as they have been </a:t>
            </a:r>
            <a:r>
              <a:rPr lang="en-US" dirty="0" err="1"/>
              <a:t>downlisted</a:t>
            </a:r>
            <a:r>
              <a:rPr lang="en-US" dirty="0"/>
              <a:t> from endangered to threatened.</a:t>
            </a:r>
            <a:endParaRPr lang="en-US" sz="2000" dirty="0"/>
          </a:p>
        </p:txBody>
      </p:sp>
      <p:sp>
        <p:nvSpPr>
          <p:cNvPr id="12" name="Rectangle 11">
            <a:extLst>
              <a:ext uri="{FF2B5EF4-FFF2-40B4-BE49-F238E27FC236}">
                <a16:creationId xmlns:a16="http://schemas.microsoft.com/office/drawing/2014/main" id="{5DA528CE-A371-4784-B1D6-43D49E53B284}"/>
              </a:ext>
            </a:extLst>
          </p:cNvPr>
          <p:cNvSpPr/>
          <p:nvPr/>
        </p:nvSpPr>
        <p:spPr>
          <a:xfrm>
            <a:off x="271895" y="6581001"/>
            <a:ext cx="8572500" cy="276999"/>
          </a:xfrm>
          <a:prstGeom prst="rect">
            <a:avLst/>
          </a:prstGeom>
        </p:spPr>
        <p:txBody>
          <a:bodyPr wrap="square">
            <a:spAutoFit/>
          </a:bodyPr>
          <a:lstStyle/>
          <a:p>
            <a:pPr algn="ctr"/>
            <a:r>
              <a:rPr lang="en-US" sz="1200" i="1" dirty="0">
                <a:solidFill>
                  <a:srgbClr val="555555"/>
                </a:solidFill>
                <a:latin typeface="Arial" panose="020B0604020202020204" pitchFamily="34" charset="0"/>
              </a:rPr>
              <a:t>Animals of Bryce Canyon National Park (left to right): Pronghorn Antelope, Black Bear, Chipmunk, Raven.</a:t>
            </a:r>
            <a:endParaRPr lang="en-US" sz="1200" dirty="0"/>
          </a:p>
        </p:txBody>
      </p:sp>
      <p:pic>
        <p:nvPicPr>
          <p:cNvPr id="16386" name="Picture 2" descr="Wildlife Collage 1 2016">
            <a:extLst>
              <a:ext uri="{FF2B5EF4-FFF2-40B4-BE49-F238E27FC236}">
                <a16:creationId xmlns:a16="http://schemas.microsoft.com/office/drawing/2014/main" id="{020EDAE1-3F81-4BA4-A9B1-44FCB54FE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4191000"/>
            <a:ext cx="8553450" cy="2333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4811DA-DAF3-40F7-ACAD-3582568621BB}"/>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4031850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C50133-D098-4710-847F-B8651DE2723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Represent</a:t>
            </a:r>
          </a:p>
        </p:txBody>
      </p:sp>
      <p:sp>
        <p:nvSpPr>
          <p:cNvPr id="5" name="TextBox 4">
            <a:extLst>
              <a:ext uri="{FF2B5EF4-FFF2-40B4-BE49-F238E27FC236}">
                <a16:creationId xmlns:a16="http://schemas.microsoft.com/office/drawing/2014/main" id="{783710F4-6C52-4FFA-BB4A-7C6A1566B508}"/>
              </a:ext>
            </a:extLst>
          </p:cNvPr>
          <p:cNvSpPr txBox="1"/>
          <p:nvPr/>
        </p:nvSpPr>
        <p:spPr>
          <a:xfrm>
            <a:off x="4446494" y="3290702"/>
            <a:ext cx="4572000" cy="707886"/>
          </a:xfrm>
          <a:prstGeom prst="rect">
            <a:avLst/>
          </a:prstGeom>
          <a:noFill/>
        </p:spPr>
        <p:txBody>
          <a:bodyPr wrap="square" rtlCol="0">
            <a:spAutoFit/>
          </a:bodyPr>
          <a:lstStyle/>
          <a:p>
            <a:r>
              <a:rPr lang="en-US" sz="2000" dirty="0"/>
              <a:t>All these elements represent what National Parks were created to protect.</a:t>
            </a:r>
          </a:p>
        </p:txBody>
      </p:sp>
      <p:pic>
        <p:nvPicPr>
          <p:cNvPr id="2" name="Picture 1" descr="Incomplete Park Service emblem with just the mountain, sequoia tree, lake, and bison depicted. "/>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6668" y="1106507"/>
            <a:ext cx="4122395" cy="5334865"/>
          </a:xfrm>
          <a:prstGeom prst="rect">
            <a:avLst/>
          </a:prstGeom>
        </p:spPr>
      </p:pic>
      <p:sp>
        <p:nvSpPr>
          <p:cNvPr id="7" name="TextBox 6">
            <a:extLst>
              <a:ext uri="{FF2B5EF4-FFF2-40B4-BE49-F238E27FC236}">
                <a16:creationId xmlns:a16="http://schemas.microsoft.com/office/drawing/2014/main" id="{CD855368-175D-4815-82DA-8EA06860F336}"/>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5435023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6E265-C25C-4818-98F0-4A5852551CA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1916</a:t>
            </a:r>
          </a:p>
        </p:txBody>
      </p:sp>
      <p:sp>
        <p:nvSpPr>
          <p:cNvPr id="5" name="TextBox 4"/>
          <p:cNvSpPr txBox="1"/>
          <p:nvPr/>
        </p:nvSpPr>
        <p:spPr>
          <a:xfrm>
            <a:off x="4446494" y="3290702"/>
            <a:ext cx="4572000" cy="646331"/>
          </a:xfrm>
          <a:prstGeom prst="rect">
            <a:avLst/>
          </a:prstGeom>
          <a:noFill/>
        </p:spPr>
        <p:txBody>
          <a:bodyPr wrap="square" rtlCol="0">
            <a:spAutoFit/>
          </a:bodyPr>
          <a:lstStyle/>
          <a:p>
            <a:r>
              <a:rPr lang="en-US" dirty="0"/>
              <a:t>Since 1916, the National Park Service has been entrusted with the care of our national parks. </a:t>
            </a:r>
            <a:endParaRPr lang="en-US" sz="3200" dirty="0"/>
          </a:p>
        </p:txBody>
      </p:sp>
      <p:pic>
        <p:nvPicPr>
          <p:cNvPr id="2" name="Picture 1" descr="Park Service Emblem">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1119" y="1302937"/>
            <a:ext cx="4070874" cy="5268191"/>
          </a:xfrm>
          <a:prstGeom prst="rect">
            <a:avLst/>
          </a:prstGeom>
        </p:spPr>
      </p:pic>
      <p:sp>
        <p:nvSpPr>
          <p:cNvPr id="6" name="TextBox 5">
            <a:extLst>
              <a:ext uri="{FF2B5EF4-FFF2-40B4-BE49-F238E27FC236}">
                <a16:creationId xmlns:a16="http://schemas.microsoft.com/office/drawing/2014/main" id="{50DCE6CF-C40C-44E7-8C7E-572ABE67B446}"/>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BEDED-4AFB-43B6-8164-8D577DBE7E01}"/>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NPS Mission</a:t>
            </a:r>
          </a:p>
        </p:txBody>
      </p:sp>
      <p:sp>
        <p:nvSpPr>
          <p:cNvPr id="5" name="TextBox 4"/>
          <p:cNvSpPr txBox="1"/>
          <p:nvPr/>
        </p:nvSpPr>
        <p:spPr>
          <a:xfrm>
            <a:off x="4267200" y="3290702"/>
            <a:ext cx="4800600" cy="1477328"/>
          </a:xfrm>
          <a:prstGeom prst="rect">
            <a:avLst/>
          </a:prstGeom>
          <a:noFill/>
        </p:spPr>
        <p:txBody>
          <a:bodyPr wrap="square" rtlCol="0">
            <a:spAutoFit/>
          </a:bodyPr>
          <a:lstStyle/>
          <a:p>
            <a:r>
              <a:rPr lang="en-US" b="1" dirty="0"/>
              <a:t>NPS Mission Statement: </a:t>
            </a:r>
            <a:r>
              <a:rPr lang="en-US" dirty="0"/>
              <a:t>The National Park Service preserves unimpaired the natural and cultural resources and values of the National Park System for the enjoyment, education, and inspiration of this and future generations. </a:t>
            </a:r>
            <a:endParaRPr lang="en-US" sz="3200" dirty="0"/>
          </a:p>
        </p:txBody>
      </p:sp>
      <p:pic>
        <p:nvPicPr>
          <p:cNvPr id="2" name="Picture 1" descr="Park Service Emblem"/>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2400" y="1295400"/>
            <a:ext cx="4070874" cy="5268191"/>
          </a:xfrm>
          <a:prstGeom prst="rect">
            <a:avLst/>
          </a:prstGeom>
        </p:spPr>
      </p:pic>
      <p:sp>
        <p:nvSpPr>
          <p:cNvPr id="6" name="TextBox 5">
            <a:extLst>
              <a:ext uri="{FF2B5EF4-FFF2-40B4-BE49-F238E27FC236}">
                <a16:creationId xmlns:a16="http://schemas.microsoft.com/office/drawing/2014/main" id="{50DCE6CF-C40C-44E7-8C7E-572ABE67B446}"/>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1819963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CF6C-E6B1-42B3-ABDB-F2B0D55B2ABC}"/>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Picture of Bryce Canyon National Park</a:t>
            </a:r>
          </a:p>
        </p:txBody>
      </p:sp>
      <p:pic>
        <p:nvPicPr>
          <p:cNvPr id="14338" name="Picture 2" descr="A hiker stands on a trail overlooking snow covered hoodoos and hills. ">
            <a:extLst>
              <a:ext uri="{FF2B5EF4-FFF2-40B4-BE49-F238E27FC236}">
                <a16:creationId xmlns:a16="http://schemas.microsoft.com/office/drawing/2014/main" id="{B88B5BB5-2F98-421F-B20C-973193311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911788" cy="46078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08549F-B00B-47D5-BAAE-E58C9409A5A4}"/>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dirty="0">
              <a:solidFill>
                <a:schemeClr val="bg1"/>
              </a:solidFill>
            </a:endParaRPr>
          </a:p>
          <a:p>
            <a:r>
              <a:rPr lang="en-US" sz="2800" dirty="0">
                <a:solidFill>
                  <a:schemeClr val="bg1"/>
                </a:solidFill>
              </a:rPr>
              <a:t> </a:t>
            </a:r>
            <a:r>
              <a:rPr lang="en-US" sz="2400" dirty="0">
                <a:solidFill>
                  <a:schemeClr val="bg1"/>
                </a:solidFill>
              </a:rPr>
              <a:t>The Arrowhead:  Emblem of the National Park Service</a:t>
            </a:r>
          </a:p>
        </p:txBody>
      </p:sp>
    </p:spTree>
    <p:extLst>
      <p:ext uri="{BB962C8B-B14F-4D97-AF65-F5344CB8AC3E}">
        <p14:creationId xmlns:p14="http://schemas.microsoft.com/office/powerpoint/2010/main" val="4031850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D9846-4F09-4910-A4C3-EDA5F0121454}"/>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Quiz Intro</a:t>
            </a:r>
          </a:p>
        </p:txBody>
      </p:sp>
      <p:sp>
        <p:nvSpPr>
          <p:cNvPr id="6" name="TextBox 5"/>
          <p:cNvSpPr txBox="1"/>
          <p:nvPr/>
        </p:nvSpPr>
        <p:spPr>
          <a:xfrm>
            <a:off x="4344559" y="3324989"/>
            <a:ext cx="4114800" cy="707886"/>
          </a:xfrm>
          <a:prstGeom prst="rect">
            <a:avLst/>
          </a:prstGeom>
          <a:noFill/>
        </p:spPr>
        <p:txBody>
          <a:bodyPr wrap="square" rtlCol="0">
            <a:spAutoFit/>
          </a:bodyPr>
          <a:lstStyle/>
          <a:p>
            <a:pPr algn="ctr"/>
            <a:r>
              <a:rPr lang="en-US" sz="4000" b="1" dirty="0"/>
              <a:t>POP QUIZ!</a:t>
            </a:r>
          </a:p>
        </p:txBody>
      </p:sp>
      <p:pic>
        <p:nvPicPr>
          <p:cNvPr id="2" name="Picture 1" descr="Park Service emblem outl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20009996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E6AA89-8FA2-48A4-9A43-B45D3F8E257A}"/>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Question One</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Quiz Question 1: </a:t>
            </a:r>
          </a:p>
          <a:p>
            <a:r>
              <a:rPr lang="en-US" dirty="0"/>
              <a:t>Name all the elements of the NPS emblem:</a:t>
            </a:r>
          </a:p>
          <a:p>
            <a:r>
              <a:rPr lang="en-US" dirty="0"/>
              <a:t>1.</a:t>
            </a:r>
          </a:p>
          <a:p>
            <a:r>
              <a:rPr lang="en-US" dirty="0"/>
              <a:t>2.</a:t>
            </a:r>
          </a:p>
          <a:p>
            <a:r>
              <a:rPr lang="en-US" dirty="0"/>
              <a:t>3.</a:t>
            </a:r>
          </a:p>
          <a:p>
            <a:r>
              <a:rPr lang="en-US" dirty="0"/>
              <a:t>4.</a:t>
            </a:r>
          </a:p>
          <a:p>
            <a:r>
              <a:rPr lang="en-US" dirty="0"/>
              <a:t>5.</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4751060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DC238-E416-493E-A6F3-88F65120F2A7}"/>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Answers</a:t>
            </a:r>
          </a:p>
        </p:txBody>
      </p:sp>
      <p:sp>
        <p:nvSpPr>
          <p:cNvPr id="7" name="TextBox 6"/>
          <p:cNvSpPr txBox="1"/>
          <p:nvPr/>
        </p:nvSpPr>
        <p:spPr>
          <a:xfrm>
            <a:off x="5638800" y="3429000"/>
            <a:ext cx="1828800" cy="584775"/>
          </a:xfrm>
          <a:prstGeom prst="rect">
            <a:avLst/>
          </a:prstGeom>
          <a:noFill/>
        </p:spPr>
        <p:txBody>
          <a:bodyPr wrap="square" rtlCol="0">
            <a:spAutoFit/>
          </a:bodyPr>
          <a:lstStyle/>
          <a:p>
            <a:r>
              <a:rPr lang="en-US" sz="3200" b="1" dirty="0"/>
              <a:t>Answers!</a:t>
            </a:r>
            <a:endParaRPr lang="en-US" sz="3200" dirty="0"/>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94354917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60424-FD69-4579-9245-F243CA74B1EA}"/>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a:t>
            </a:r>
          </a:p>
        </p:txBody>
      </p:sp>
      <p:sp>
        <p:nvSpPr>
          <p:cNvPr id="7" name="TextBox 6"/>
          <p:cNvSpPr txBox="1"/>
          <p:nvPr/>
        </p:nvSpPr>
        <p:spPr>
          <a:xfrm>
            <a:off x="4419600" y="2586097"/>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t>
            </a:r>
          </a:p>
          <a:p>
            <a:r>
              <a:rPr lang="en-US" dirty="0"/>
              <a:t>2. </a:t>
            </a:r>
          </a:p>
          <a:p>
            <a:r>
              <a:rPr lang="en-US" dirty="0"/>
              <a:t>3. </a:t>
            </a:r>
          </a:p>
          <a:p>
            <a:r>
              <a:rPr lang="en-US" dirty="0"/>
              <a:t>4. </a:t>
            </a:r>
          </a:p>
          <a:p>
            <a:r>
              <a:rPr lang="en-US" dirty="0"/>
              <a:t>5. </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34053034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2EF9-D63E-4EC6-9304-85A05709697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2</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Arrowhead Shape</a:t>
            </a:r>
          </a:p>
          <a:p>
            <a:r>
              <a:rPr lang="en-US" dirty="0"/>
              <a:t>2. </a:t>
            </a:r>
          </a:p>
          <a:p>
            <a:r>
              <a:rPr lang="en-US" dirty="0"/>
              <a:t>3. </a:t>
            </a:r>
          </a:p>
          <a:p>
            <a:r>
              <a:rPr lang="en-US" dirty="0"/>
              <a:t>4. </a:t>
            </a:r>
          </a:p>
          <a:p>
            <a:r>
              <a:rPr lang="en-US" dirty="0"/>
              <a:t>5. </a:t>
            </a:r>
          </a:p>
        </p:txBody>
      </p:sp>
      <p:pic>
        <p:nvPicPr>
          <p:cNvPr id="4" name="Picture 3" descr="Park Service emblem blank arrowhead.">
            <a:extLst>
              <a:ext uri="{FF2B5EF4-FFF2-40B4-BE49-F238E27FC236}">
                <a16:creationId xmlns:a16="http://schemas.microsoft.com/office/drawing/2014/main" id="{04D80759-388D-4EE9-9319-F93BB792B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47800"/>
            <a:ext cx="3856695" cy="4991018"/>
          </a:xfrm>
          <a:prstGeom prst="rect">
            <a:avLst/>
          </a:prstGeom>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5640458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E616-A0B4-4D6F-90A5-D56684891B9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Culture</a:t>
            </a:r>
          </a:p>
        </p:txBody>
      </p:sp>
      <p:sp>
        <p:nvSpPr>
          <p:cNvPr id="5" name="TextBox 4"/>
          <p:cNvSpPr txBox="1"/>
          <p:nvPr/>
        </p:nvSpPr>
        <p:spPr>
          <a:xfrm>
            <a:off x="152401" y="1762035"/>
            <a:ext cx="8839199" cy="1077218"/>
          </a:xfrm>
          <a:prstGeom prst="rect">
            <a:avLst/>
          </a:prstGeom>
          <a:noFill/>
        </p:spPr>
        <p:txBody>
          <a:bodyPr wrap="square" rtlCol="0">
            <a:spAutoFit/>
          </a:bodyPr>
          <a:lstStyle/>
          <a:p>
            <a:r>
              <a:rPr lang="en-US" sz="2000" b="1" dirty="0"/>
              <a:t>CULTURE</a:t>
            </a:r>
            <a:r>
              <a:rPr lang="en-US" sz="2000" dirty="0"/>
              <a:t>:  People have lived in the land today known as Bryce Canyon National Park for at least 10,000 years.</a:t>
            </a:r>
          </a:p>
          <a:p>
            <a:endParaRPr lang="en-US" sz="2400" dirty="0"/>
          </a:p>
        </p:txBody>
      </p:sp>
      <p:sp>
        <p:nvSpPr>
          <p:cNvPr id="10" name="TextBox 9"/>
          <p:cNvSpPr txBox="1"/>
          <p:nvPr/>
        </p:nvSpPr>
        <p:spPr>
          <a:xfrm>
            <a:off x="147918" y="5562600"/>
            <a:ext cx="8839200" cy="264688"/>
          </a:xfrm>
          <a:prstGeom prst="rect">
            <a:avLst/>
          </a:prstGeom>
          <a:noFill/>
        </p:spPr>
        <p:txBody>
          <a:bodyPr wrap="square" rtlCol="0">
            <a:spAutoFit/>
          </a:bodyPr>
          <a:lstStyle/>
          <a:p>
            <a:r>
              <a:rPr lang="en-US" sz="1120" i="1" dirty="0"/>
              <a:t>The people of Bryce past to present. Paiute Riders, Ebenezer and Mary Bryce, a Navajo rug weaver, J.W. </a:t>
            </a:r>
            <a:r>
              <a:rPr lang="en-US" sz="1120" i="1" dirty="0" err="1"/>
              <a:t>Humphfrey</a:t>
            </a:r>
            <a:r>
              <a:rPr lang="en-US" sz="1120" i="1" dirty="0"/>
              <a:t> and Paiute Tribe member Jeremy.</a:t>
            </a:r>
            <a:endParaRPr lang="en-US" sz="1120" dirty="0"/>
          </a:p>
        </p:txBody>
      </p:sp>
      <p:pic>
        <p:nvPicPr>
          <p:cNvPr id="3" name="Picture 2" descr="A banner with multiple images of the people of Bryce past to present: four Paiute Riders on horses; a portrait of Ebenezer and Mary Bryce; a Navajo rug weaver; J.W. Humphfrey sitting on a horse; and a portrait of Paiute Tribe member Jeremy.">
            <a:extLst>
              <a:ext uri="{FF2B5EF4-FFF2-40B4-BE49-F238E27FC236}">
                <a16:creationId xmlns:a16="http://schemas.microsoft.com/office/drawing/2014/main" id="{6C528449-B55F-4923-B592-B6928B86F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33482"/>
            <a:ext cx="8839200" cy="2057400"/>
          </a:xfrm>
          <a:prstGeom prst="rect">
            <a:avLst/>
          </a:prstGeom>
        </p:spPr>
      </p:pic>
      <p:sp>
        <p:nvSpPr>
          <p:cNvPr id="7" name="TextBox 6">
            <a:extLst>
              <a:ext uri="{FF2B5EF4-FFF2-40B4-BE49-F238E27FC236}">
                <a16:creationId xmlns:a16="http://schemas.microsoft.com/office/drawing/2014/main" id="{1391AFA9-DBEC-482F-AA21-4E90F74D75C4}"/>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75417988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903E-B8CC-43ED-8BCC-0FDA8710C08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3</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Arrowhead Shape</a:t>
            </a:r>
          </a:p>
          <a:p>
            <a:r>
              <a:rPr lang="en-US" dirty="0"/>
              <a:t>2. Mountain</a:t>
            </a:r>
          </a:p>
          <a:p>
            <a:r>
              <a:rPr lang="en-US" dirty="0"/>
              <a:t>3. </a:t>
            </a:r>
          </a:p>
          <a:p>
            <a:r>
              <a:rPr lang="en-US" dirty="0"/>
              <a:t>4. </a:t>
            </a:r>
          </a:p>
          <a:p>
            <a:r>
              <a:rPr lang="en-US" dirty="0"/>
              <a:t>5. </a:t>
            </a:r>
          </a:p>
        </p:txBody>
      </p:sp>
      <p:pic>
        <p:nvPicPr>
          <p:cNvPr id="6" name="Picture 5" descr="Incomplete Park Service emblem with just the mountain depicted. ">
            <a:extLst>
              <a:ext uri="{FF2B5EF4-FFF2-40B4-BE49-F238E27FC236}">
                <a16:creationId xmlns:a16="http://schemas.microsoft.com/office/drawing/2014/main" id="{34A99C4E-2BB1-4E29-BBB7-E372C4E28E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447800"/>
            <a:ext cx="3856695" cy="4991017"/>
          </a:xfrm>
          <a:prstGeom prst="rect">
            <a:avLst/>
          </a:prstGeom>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41610641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07F7-59DD-410B-9A92-A695DE864FC8}"/>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4</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Arrowhead Shape</a:t>
            </a:r>
          </a:p>
          <a:p>
            <a:r>
              <a:rPr lang="en-US" dirty="0"/>
              <a:t>2. Mountain</a:t>
            </a:r>
          </a:p>
          <a:p>
            <a:r>
              <a:rPr lang="en-US" dirty="0"/>
              <a:t>3. Sequoia Tree</a:t>
            </a:r>
          </a:p>
          <a:p>
            <a:r>
              <a:rPr lang="en-US" dirty="0"/>
              <a:t>4. </a:t>
            </a:r>
          </a:p>
          <a:p>
            <a:r>
              <a:rPr lang="en-US" dirty="0"/>
              <a:t>5. </a:t>
            </a:r>
          </a:p>
        </p:txBody>
      </p:sp>
      <p:pic>
        <p:nvPicPr>
          <p:cNvPr id="6" name="Picture 5" descr="Incomplete Park Service emblem with just the mountain and sequoia tree depicted. ">
            <a:extLst>
              <a:ext uri="{FF2B5EF4-FFF2-40B4-BE49-F238E27FC236}">
                <a16:creationId xmlns:a16="http://schemas.microsoft.com/office/drawing/2014/main" id="{2BE241B3-2865-42FC-9595-6ADF74E298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447800"/>
            <a:ext cx="3856695" cy="4991017"/>
          </a:xfrm>
          <a:prstGeom prst="rect">
            <a:avLst/>
          </a:prstGeom>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60244630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FF9D-316C-4FDF-9064-CB5BFA203EA8}"/>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5</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Arrowhead Shape</a:t>
            </a:r>
          </a:p>
          <a:p>
            <a:r>
              <a:rPr lang="en-US" dirty="0"/>
              <a:t>2. Mountain</a:t>
            </a:r>
          </a:p>
          <a:p>
            <a:r>
              <a:rPr lang="en-US" dirty="0"/>
              <a:t>3. Sequoia Tree</a:t>
            </a:r>
          </a:p>
          <a:p>
            <a:r>
              <a:rPr lang="en-US" dirty="0"/>
              <a:t>4. Lake</a:t>
            </a:r>
          </a:p>
          <a:p>
            <a:r>
              <a:rPr lang="en-US" dirty="0"/>
              <a:t>5. </a:t>
            </a:r>
          </a:p>
        </p:txBody>
      </p:sp>
      <p:pic>
        <p:nvPicPr>
          <p:cNvPr id="6" name="Picture 5" descr="Incomplete Park Service emblem with just the mountain sequoia tree, and lake depicted. ">
            <a:extLst>
              <a:ext uri="{FF2B5EF4-FFF2-40B4-BE49-F238E27FC236}">
                <a16:creationId xmlns:a16="http://schemas.microsoft.com/office/drawing/2014/main" id="{E739CB97-BF47-4FA2-B553-4CB6B1F71E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447800"/>
            <a:ext cx="3856695" cy="4991017"/>
          </a:xfrm>
          <a:prstGeom prst="rect">
            <a:avLst/>
          </a:prstGeom>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75843206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7690-80D2-4AA0-8A7C-FF09F724B036}"/>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6</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Arrowhead Shape</a:t>
            </a:r>
          </a:p>
          <a:p>
            <a:r>
              <a:rPr lang="en-US" dirty="0"/>
              <a:t>2. Mountain</a:t>
            </a:r>
          </a:p>
          <a:p>
            <a:r>
              <a:rPr lang="en-US" dirty="0"/>
              <a:t>3. Sequoia Tree</a:t>
            </a:r>
          </a:p>
          <a:p>
            <a:r>
              <a:rPr lang="en-US" dirty="0"/>
              <a:t>4. Lake</a:t>
            </a:r>
          </a:p>
          <a:p>
            <a:r>
              <a:rPr lang="en-US" dirty="0"/>
              <a:t>5. Bison</a:t>
            </a:r>
          </a:p>
        </p:txBody>
      </p:sp>
      <p:pic>
        <p:nvPicPr>
          <p:cNvPr id="6" name="Picture 5" descr="Incomplete Park Service emblem with just the mountain, sequoia tree, lake, and bison depicted. ">
            <a:extLst>
              <a:ext uri="{FF2B5EF4-FFF2-40B4-BE49-F238E27FC236}">
                <a16:creationId xmlns:a16="http://schemas.microsoft.com/office/drawing/2014/main" id="{D858203B-20C7-45C5-8748-6474EB1AE5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447800"/>
            <a:ext cx="3856695" cy="4991017"/>
          </a:xfrm>
          <a:prstGeom prst="rect">
            <a:avLst/>
          </a:prstGeom>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71559971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F3FB-870A-4930-9AEE-7B9A636DF812}"/>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7</a:t>
            </a:r>
          </a:p>
        </p:txBody>
      </p:sp>
      <p:sp>
        <p:nvSpPr>
          <p:cNvPr id="7" name="TextBox 6"/>
          <p:cNvSpPr txBox="1"/>
          <p:nvPr/>
        </p:nvSpPr>
        <p:spPr>
          <a:xfrm>
            <a:off x="4419600" y="2557265"/>
            <a:ext cx="4724399" cy="2062103"/>
          </a:xfrm>
          <a:prstGeom prst="rect">
            <a:avLst/>
          </a:prstGeom>
          <a:noFill/>
        </p:spPr>
        <p:txBody>
          <a:bodyPr wrap="square" rtlCol="0">
            <a:spAutoFit/>
          </a:bodyPr>
          <a:lstStyle/>
          <a:p>
            <a:r>
              <a:rPr lang="en-US" sz="2000" b="1" dirty="0"/>
              <a:t>Answers to Quiz Question 1: </a:t>
            </a:r>
          </a:p>
          <a:p>
            <a:r>
              <a:rPr lang="en-US" dirty="0"/>
              <a:t>Name all the elements of the NPS emblem:</a:t>
            </a:r>
          </a:p>
          <a:p>
            <a:r>
              <a:rPr lang="en-US" dirty="0"/>
              <a:t>1. Arrowhead Shape</a:t>
            </a:r>
          </a:p>
          <a:p>
            <a:r>
              <a:rPr lang="en-US" dirty="0"/>
              <a:t>2. Mountain</a:t>
            </a:r>
          </a:p>
          <a:p>
            <a:r>
              <a:rPr lang="en-US" dirty="0"/>
              <a:t>3. Sequoia Tree</a:t>
            </a:r>
          </a:p>
          <a:p>
            <a:r>
              <a:rPr lang="en-US" dirty="0"/>
              <a:t>4. Lake</a:t>
            </a:r>
          </a:p>
          <a:p>
            <a:r>
              <a:rPr lang="en-US" dirty="0"/>
              <a:t>5. Bison</a:t>
            </a:r>
          </a:p>
        </p:txBody>
      </p:sp>
      <p:pic>
        <p:nvPicPr>
          <p:cNvPr id="6" name="Picture 5" descr="Park Service Emblem drawn as an arrowhead with the following feature depicted inside: a bison, sequoia tree and forest, lake, mountain with snow, and the text, &quot;National Park Service.&quot;">
            <a:extLst>
              <a:ext uri="{FF2B5EF4-FFF2-40B4-BE49-F238E27FC236}">
                <a16:creationId xmlns:a16="http://schemas.microsoft.com/office/drawing/2014/main" id="{D858203B-20C7-45C5-8748-6474EB1AE5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447800"/>
            <a:ext cx="3856694" cy="4991017"/>
          </a:xfrm>
          <a:prstGeom prst="rect">
            <a:avLst/>
          </a:prstGeom>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4806440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B1D8F-28E4-442A-97B7-51E4FDDF3170}"/>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Quiz 2</a:t>
            </a:r>
          </a:p>
        </p:txBody>
      </p:sp>
      <p:sp>
        <p:nvSpPr>
          <p:cNvPr id="7" name="TextBox 6"/>
          <p:cNvSpPr txBox="1"/>
          <p:nvPr/>
        </p:nvSpPr>
        <p:spPr>
          <a:xfrm>
            <a:off x="5334000" y="3429000"/>
            <a:ext cx="4724399" cy="584775"/>
          </a:xfrm>
          <a:prstGeom prst="rect">
            <a:avLst/>
          </a:prstGeom>
          <a:noFill/>
        </p:spPr>
        <p:txBody>
          <a:bodyPr wrap="square" rtlCol="0">
            <a:spAutoFit/>
          </a:bodyPr>
          <a:lstStyle/>
          <a:p>
            <a:r>
              <a:rPr lang="en-US" sz="3200" b="1" dirty="0"/>
              <a:t>Quiz Question 2</a:t>
            </a:r>
            <a:endParaRPr lang="en-US" sz="3200" dirty="0"/>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97235143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D6AA5-FE07-4FA8-B17C-D30B816793A5}"/>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Question 2</a:t>
            </a:r>
          </a:p>
        </p:txBody>
      </p:sp>
      <p:sp>
        <p:nvSpPr>
          <p:cNvPr id="7" name="TextBox 6"/>
          <p:cNvSpPr txBox="1"/>
          <p:nvPr/>
        </p:nvSpPr>
        <p:spPr>
          <a:xfrm>
            <a:off x="4419600" y="2557265"/>
            <a:ext cx="4724399" cy="2339102"/>
          </a:xfrm>
          <a:prstGeom prst="rect">
            <a:avLst/>
          </a:prstGeom>
          <a:noFill/>
        </p:spPr>
        <p:txBody>
          <a:bodyPr wrap="square" rtlCol="0">
            <a:spAutoFit/>
          </a:bodyPr>
          <a:lstStyle/>
          <a:p>
            <a:r>
              <a:rPr lang="en-US" sz="2000" b="1" dirty="0"/>
              <a:t>Quiz Question 2: </a:t>
            </a:r>
          </a:p>
          <a:p>
            <a:r>
              <a:rPr lang="en-US" dirty="0"/>
              <a:t>Name what each symbol of NPS emblem represents:</a:t>
            </a:r>
          </a:p>
          <a:p>
            <a:r>
              <a:rPr lang="en-US" dirty="0"/>
              <a:t>1. </a:t>
            </a:r>
            <a:r>
              <a:rPr lang="en-US" dirty="0">
                <a:solidFill>
                  <a:schemeClr val="bg1">
                    <a:lumMod val="65000"/>
                  </a:schemeClr>
                </a:solidFill>
              </a:rPr>
              <a:t>(Arrowhead Shape) </a:t>
            </a:r>
          </a:p>
          <a:p>
            <a:r>
              <a:rPr lang="en-US" dirty="0"/>
              <a:t>2. </a:t>
            </a:r>
            <a:r>
              <a:rPr lang="en-US" dirty="0">
                <a:solidFill>
                  <a:schemeClr val="bg1">
                    <a:lumMod val="65000"/>
                  </a:schemeClr>
                </a:solidFill>
              </a:rPr>
              <a:t>(Mountain)</a:t>
            </a:r>
          </a:p>
          <a:p>
            <a:r>
              <a:rPr lang="en-US" dirty="0"/>
              <a:t>3. </a:t>
            </a:r>
            <a:r>
              <a:rPr lang="en-US" dirty="0">
                <a:solidFill>
                  <a:schemeClr val="bg1">
                    <a:lumMod val="65000"/>
                  </a:schemeClr>
                </a:solidFill>
              </a:rPr>
              <a:t>(Sequoia Tree)</a:t>
            </a:r>
          </a:p>
          <a:p>
            <a:r>
              <a:rPr lang="en-US" dirty="0"/>
              <a:t>4. </a:t>
            </a:r>
            <a:r>
              <a:rPr lang="en-US" dirty="0">
                <a:solidFill>
                  <a:schemeClr val="bg1">
                    <a:lumMod val="65000"/>
                  </a:schemeClr>
                </a:solidFill>
              </a:rPr>
              <a:t>(Lake)</a:t>
            </a:r>
          </a:p>
          <a:p>
            <a:r>
              <a:rPr lang="en-US" dirty="0"/>
              <a:t>5. </a:t>
            </a:r>
            <a:r>
              <a:rPr lang="en-US" dirty="0">
                <a:solidFill>
                  <a:schemeClr val="bg1">
                    <a:lumMod val="65000"/>
                  </a:schemeClr>
                </a:solidFill>
              </a:rPr>
              <a:t>(Bison)</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04372708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F356E-1185-46D7-80E7-9B2B17D7C8FE}"/>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Transition Answers 2</a:t>
            </a:r>
          </a:p>
        </p:txBody>
      </p:sp>
      <p:sp>
        <p:nvSpPr>
          <p:cNvPr id="7" name="TextBox 6"/>
          <p:cNvSpPr txBox="1"/>
          <p:nvPr/>
        </p:nvSpPr>
        <p:spPr>
          <a:xfrm>
            <a:off x="5334001" y="3429000"/>
            <a:ext cx="3200400" cy="584775"/>
          </a:xfrm>
          <a:prstGeom prst="rect">
            <a:avLst/>
          </a:prstGeom>
          <a:noFill/>
        </p:spPr>
        <p:txBody>
          <a:bodyPr wrap="square" rtlCol="0">
            <a:spAutoFit/>
          </a:bodyPr>
          <a:lstStyle/>
          <a:p>
            <a:r>
              <a:rPr lang="en-US" sz="3200" b="1" dirty="0"/>
              <a:t>Answers!</a:t>
            </a:r>
            <a:endParaRPr lang="en-US" sz="3200" dirty="0"/>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17603465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C018C-882E-42A6-A7EC-3BC2388C5DD0}"/>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8</a:t>
            </a:r>
          </a:p>
        </p:txBody>
      </p:sp>
      <p:sp>
        <p:nvSpPr>
          <p:cNvPr id="7" name="TextBox 6"/>
          <p:cNvSpPr txBox="1"/>
          <p:nvPr/>
        </p:nvSpPr>
        <p:spPr>
          <a:xfrm>
            <a:off x="4419600" y="2557265"/>
            <a:ext cx="4724399" cy="2339102"/>
          </a:xfrm>
          <a:prstGeom prst="rect">
            <a:avLst/>
          </a:prstGeom>
          <a:noFill/>
        </p:spPr>
        <p:txBody>
          <a:bodyPr wrap="square" rtlCol="0">
            <a:spAutoFit/>
          </a:bodyPr>
          <a:lstStyle/>
          <a:p>
            <a:r>
              <a:rPr lang="en-US" sz="2000" b="1" dirty="0"/>
              <a:t>Answers to Quiz Question 2: </a:t>
            </a:r>
          </a:p>
          <a:p>
            <a:r>
              <a:rPr lang="en-US" dirty="0"/>
              <a:t>Name what each symbol of NPS emblem represents:</a:t>
            </a:r>
          </a:p>
          <a:p>
            <a:r>
              <a:rPr lang="en-US" dirty="0"/>
              <a:t>1. </a:t>
            </a:r>
            <a:r>
              <a:rPr lang="en-US" dirty="0">
                <a:solidFill>
                  <a:schemeClr val="bg1">
                    <a:lumMod val="65000"/>
                  </a:schemeClr>
                </a:solidFill>
              </a:rPr>
              <a:t>(Arrowhead Shape) </a:t>
            </a:r>
          </a:p>
          <a:p>
            <a:r>
              <a:rPr lang="en-US" dirty="0"/>
              <a:t>2. </a:t>
            </a:r>
            <a:r>
              <a:rPr lang="en-US" dirty="0">
                <a:solidFill>
                  <a:schemeClr val="bg1">
                    <a:lumMod val="65000"/>
                  </a:schemeClr>
                </a:solidFill>
              </a:rPr>
              <a:t>(Mountain)</a:t>
            </a:r>
          </a:p>
          <a:p>
            <a:r>
              <a:rPr lang="en-US" dirty="0"/>
              <a:t>3. </a:t>
            </a:r>
            <a:r>
              <a:rPr lang="en-US" dirty="0">
                <a:solidFill>
                  <a:schemeClr val="bg1">
                    <a:lumMod val="65000"/>
                  </a:schemeClr>
                </a:solidFill>
              </a:rPr>
              <a:t>(Sequoia Tree)</a:t>
            </a:r>
          </a:p>
          <a:p>
            <a:r>
              <a:rPr lang="en-US" dirty="0"/>
              <a:t>4. </a:t>
            </a:r>
            <a:r>
              <a:rPr lang="en-US" dirty="0">
                <a:solidFill>
                  <a:schemeClr val="bg1">
                    <a:lumMod val="65000"/>
                  </a:schemeClr>
                </a:solidFill>
              </a:rPr>
              <a:t>(Lake)</a:t>
            </a:r>
          </a:p>
          <a:p>
            <a:r>
              <a:rPr lang="en-US" dirty="0"/>
              <a:t>5. </a:t>
            </a:r>
            <a:r>
              <a:rPr lang="en-US" dirty="0">
                <a:solidFill>
                  <a:schemeClr val="bg1">
                    <a:lumMod val="65000"/>
                  </a:schemeClr>
                </a:solidFill>
              </a:rPr>
              <a:t>(Bison)</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0246025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A12-5B22-4887-8548-294AB7519ED7}"/>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9</a:t>
            </a:r>
          </a:p>
        </p:txBody>
      </p:sp>
      <p:sp>
        <p:nvSpPr>
          <p:cNvPr id="7" name="TextBox 6"/>
          <p:cNvSpPr txBox="1"/>
          <p:nvPr/>
        </p:nvSpPr>
        <p:spPr>
          <a:xfrm>
            <a:off x="4419600" y="2557265"/>
            <a:ext cx="4724399" cy="2339102"/>
          </a:xfrm>
          <a:prstGeom prst="rect">
            <a:avLst/>
          </a:prstGeom>
          <a:noFill/>
        </p:spPr>
        <p:txBody>
          <a:bodyPr wrap="square" rtlCol="0">
            <a:spAutoFit/>
          </a:bodyPr>
          <a:lstStyle/>
          <a:p>
            <a:r>
              <a:rPr lang="en-US" sz="2000" b="1" dirty="0"/>
              <a:t>Answers to Quiz Question 2: </a:t>
            </a:r>
          </a:p>
          <a:p>
            <a:r>
              <a:rPr lang="en-US" dirty="0"/>
              <a:t>Name what each symbol of NPS emblem represents:</a:t>
            </a:r>
          </a:p>
          <a:p>
            <a:r>
              <a:rPr lang="en-US" dirty="0"/>
              <a:t>1. </a:t>
            </a:r>
            <a:r>
              <a:rPr lang="en-US" dirty="0">
                <a:solidFill>
                  <a:schemeClr val="bg1">
                    <a:lumMod val="65000"/>
                  </a:schemeClr>
                </a:solidFill>
              </a:rPr>
              <a:t>(Arrowhead Shape) </a:t>
            </a:r>
            <a:r>
              <a:rPr lang="en-US" dirty="0"/>
              <a:t>History and Culture </a:t>
            </a:r>
          </a:p>
          <a:p>
            <a:r>
              <a:rPr lang="en-US" dirty="0"/>
              <a:t>2. </a:t>
            </a:r>
            <a:r>
              <a:rPr lang="en-US" dirty="0">
                <a:solidFill>
                  <a:schemeClr val="bg1">
                    <a:lumMod val="65000"/>
                  </a:schemeClr>
                </a:solidFill>
              </a:rPr>
              <a:t>(Mountain)</a:t>
            </a:r>
          </a:p>
          <a:p>
            <a:r>
              <a:rPr lang="en-US" dirty="0"/>
              <a:t>3. </a:t>
            </a:r>
            <a:r>
              <a:rPr lang="en-US" dirty="0">
                <a:solidFill>
                  <a:schemeClr val="bg1">
                    <a:lumMod val="65000"/>
                  </a:schemeClr>
                </a:solidFill>
              </a:rPr>
              <a:t>(Sequoia Tree)</a:t>
            </a:r>
          </a:p>
          <a:p>
            <a:r>
              <a:rPr lang="en-US" dirty="0"/>
              <a:t>4. </a:t>
            </a:r>
            <a:r>
              <a:rPr lang="en-US" dirty="0">
                <a:solidFill>
                  <a:schemeClr val="bg1">
                    <a:lumMod val="65000"/>
                  </a:schemeClr>
                </a:solidFill>
              </a:rPr>
              <a:t>(Lake)</a:t>
            </a:r>
          </a:p>
          <a:p>
            <a:r>
              <a:rPr lang="en-US" dirty="0"/>
              <a:t>5. </a:t>
            </a:r>
            <a:r>
              <a:rPr lang="en-US" dirty="0">
                <a:solidFill>
                  <a:schemeClr val="bg1">
                    <a:lumMod val="65000"/>
                  </a:schemeClr>
                </a:solidFill>
              </a:rPr>
              <a:t>(Bison)</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5459517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355DE-8296-42DC-918C-7B972745DF45}"/>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1297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D58DE2-A559-423E-BA6F-10999D911F83}"/>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10</a:t>
            </a:r>
          </a:p>
        </p:txBody>
      </p:sp>
      <p:sp>
        <p:nvSpPr>
          <p:cNvPr id="7" name="TextBox 6"/>
          <p:cNvSpPr txBox="1"/>
          <p:nvPr/>
        </p:nvSpPr>
        <p:spPr>
          <a:xfrm>
            <a:off x="4419600" y="2557265"/>
            <a:ext cx="4724399" cy="2616101"/>
          </a:xfrm>
          <a:prstGeom prst="rect">
            <a:avLst/>
          </a:prstGeom>
          <a:noFill/>
        </p:spPr>
        <p:txBody>
          <a:bodyPr wrap="square" rtlCol="0">
            <a:spAutoFit/>
          </a:bodyPr>
          <a:lstStyle/>
          <a:p>
            <a:r>
              <a:rPr lang="en-US" sz="2000" b="1" dirty="0"/>
              <a:t>Answers to Quiz Question 2: </a:t>
            </a:r>
          </a:p>
          <a:p>
            <a:r>
              <a:rPr lang="en-US" dirty="0"/>
              <a:t>Name what each symbol of NPS emblem represents:</a:t>
            </a:r>
          </a:p>
          <a:p>
            <a:r>
              <a:rPr lang="en-US" dirty="0"/>
              <a:t>1. </a:t>
            </a:r>
            <a:r>
              <a:rPr lang="en-US" dirty="0">
                <a:solidFill>
                  <a:schemeClr val="bg1">
                    <a:lumMod val="65000"/>
                  </a:schemeClr>
                </a:solidFill>
              </a:rPr>
              <a:t>(Arrowhead Shape) </a:t>
            </a:r>
            <a:r>
              <a:rPr lang="en-US" dirty="0"/>
              <a:t>History and Culture </a:t>
            </a:r>
          </a:p>
          <a:p>
            <a:r>
              <a:rPr lang="en-US" dirty="0"/>
              <a:t>2. </a:t>
            </a:r>
            <a:r>
              <a:rPr lang="en-US" dirty="0">
                <a:solidFill>
                  <a:schemeClr val="bg1">
                    <a:lumMod val="65000"/>
                  </a:schemeClr>
                </a:solidFill>
              </a:rPr>
              <a:t>(Mountain) </a:t>
            </a:r>
            <a:r>
              <a:rPr lang="en-US" dirty="0"/>
              <a:t>Landforms and scenic and recreational values</a:t>
            </a:r>
          </a:p>
          <a:p>
            <a:r>
              <a:rPr lang="en-US" dirty="0"/>
              <a:t>3. </a:t>
            </a:r>
            <a:r>
              <a:rPr lang="en-US" dirty="0">
                <a:solidFill>
                  <a:schemeClr val="bg1">
                    <a:lumMod val="65000"/>
                  </a:schemeClr>
                </a:solidFill>
              </a:rPr>
              <a:t>(Sequoia Tree)</a:t>
            </a:r>
          </a:p>
          <a:p>
            <a:r>
              <a:rPr lang="en-US" dirty="0"/>
              <a:t>4. </a:t>
            </a:r>
            <a:r>
              <a:rPr lang="en-US" dirty="0">
                <a:solidFill>
                  <a:schemeClr val="bg1">
                    <a:lumMod val="65000"/>
                  </a:schemeClr>
                </a:solidFill>
              </a:rPr>
              <a:t>(Lake)</a:t>
            </a:r>
          </a:p>
          <a:p>
            <a:r>
              <a:rPr lang="en-US" dirty="0"/>
              <a:t>5. </a:t>
            </a:r>
            <a:r>
              <a:rPr lang="en-US" dirty="0">
                <a:solidFill>
                  <a:schemeClr val="bg1">
                    <a:lumMod val="65000"/>
                  </a:schemeClr>
                </a:solidFill>
              </a:rPr>
              <a:t>(Bison)</a:t>
            </a:r>
          </a:p>
        </p:txBody>
      </p:sp>
      <p:pic>
        <p:nvPicPr>
          <p:cNvPr id="1028" name="Picture 4" descr="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95400"/>
            <a:ext cx="3991927" cy="5233053"/>
          </a:xfrm>
          <a:prstGeom prst="rect">
            <a:avLst/>
          </a:prstGeom>
        </p:spPr>
      </p:pic>
    </p:spTree>
    <p:extLst>
      <p:ext uri="{BB962C8B-B14F-4D97-AF65-F5344CB8AC3E}">
        <p14:creationId xmlns:p14="http://schemas.microsoft.com/office/powerpoint/2010/main" val="95406973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73261-B82B-4DCA-A19E-450D4494A61E}"/>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11</a:t>
            </a:r>
          </a:p>
        </p:txBody>
      </p:sp>
      <p:sp>
        <p:nvSpPr>
          <p:cNvPr id="7" name="TextBox 6"/>
          <p:cNvSpPr txBox="1"/>
          <p:nvPr/>
        </p:nvSpPr>
        <p:spPr>
          <a:xfrm>
            <a:off x="4419600" y="2557265"/>
            <a:ext cx="4724399" cy="2616101"/>
          </a:xfrm>
          <a:prstGeom prst="rect">
            <a:avLst/>
          </a:prstGeom>
          <a:noFill/>
        </p:spPr>
        <p:txBody>
          <a:bodyPr wrap="square" rtlCol="0">
            <a:spAutoFit/>
          </a:bodyPr>
          <a:lstStyle/>
          <a:p>
            <a:r>
              <a:rPr lang="en-US" sz="2000" b="1" dirty="0"/>
              <a:t>Answers to Quiz Question 2: </a:t>
            </a:r>
          </a:p>
          <a:p>
            <a:r>
              <a:rPr lang="en-US" dirty="0"/>
              <a:t>Name what each symbol of NPS emblem represents:</a:t>
            </a:r>
          </a:p>
          <a:p>
            <a:r>
              <a:rPr lang="en-US" dirty="0"/>
              <a:t>1. </a:t>
            </a:r>
            <a:r>
              <a:rPr lang="en-US" dirty="0">
                <a:solidFill>
                  <a:schemeClr val="bg1">
                    <a:lumMod val="65000"/>
                  </a:schemeClr>
                </a:solidFill>
              </a:rPr>
              <a:t>(Arrowhead Shape) </a:t>
            </a:r>
            <a:r>
              <a:rPr lang="en-US" dirty="0"/>
              <a:t>History and Culture </a:t>
            </a:r>
          </a:p>
          <a:p>
            <a:r>
              <a:rPr lang="en-US" dirty="0"/>
              <a:t>2. </a:t>
            </a:r>
            <a:r>
              <a:rPr lang="en-US" dirty="0">
                <a:solidFill>
                  <a:schemeClr val="bg1">
                    <a:lumMod val="65000"/>
                  </a:schemeClr>
                </a:solidFill>
              </a:rPr>
              <a:t>(Mountain) </a:t>
            </a:r>
            <a:r>
              <a:rPr lang="en-US" dirty="0"/>
              <a:t>Landforms and scenic and recreational values</a:t>
            </a:r>
          </a:p>
          <a:p>
            <a:r>
              <a:rPr lang="en-US" dirty="0"/>
              <a:t>3. </a:t>
            </a:r>
            <a:r>
              <a:rPr lang="en-US" dirty="0">
                <a:solidFill>
                  <a:schemeClr val="bg1">
                    <a:lumMod val="65000"/>
                  </a:schemeClr>
                </a:solidFill>
              </a:rPr>
              <a:t>(Sequoia Tree) </a:t>
            </a:r>
            <a:r>
              <a:rPr lang="en-US" dirty="0"/>
              <a:t>Vegetation/plants</a:t>
            </a:r>
          </a:p>
          <a:p>
            <a:r>
              <a:rPr lang="en-US" dirty="0"/>
              <a:t>4. </a:t>
            </a:r>
            <a:r>
              <a:rPr lang="en-US" dirty="0">
                <a:solidFill>
                  <a:schemeClr val="bg1">
                    <a:lumMod val="65000"/>
                  </a:schemeClr>
                </a:solidFill>
              </a:rPr>
              <a:t>(Lake)</a:t>
            </a:r>
          </a:p>
          <a:p>
            <a:r>
              <a:rPr lang="en-US" dirty="0"/>
              <a:t>5. </a:t>
            </a:r>
            <a:r>
              <a:rPr lang="en-US" dirty="0">
                <a:solidFill>
                  <a:schemeClr val="bg1">
                    <a:lumMod val="65000"/>
                  </a:schemeClr>
                </a:solidFill>
              </a:rPr>
              <a:t>(Bison)</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41649589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51D88-0A5B-4FAF-91E9-AB0011798E7E}"/>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12</a:t>
            </a:r>
          </a:p>
        </p:txBody>
      </p:sp>
      <p:sp>
        <p:nvSpPr>
          <p:cNvPr id="7" name="TextBox 6"/>
          <p:cNvSpPr txBox="1"/>
          <p:nvPr/>
        </p:nvSpPr>
        <p:spPr>
          <a:xfrm>
            <a:off x="4419600" y="2557265"/>
            <a:ext cx="4724399" cy="2893100"/>
          </a:xfrm>
          <a:prstGeom prst="rect">
            <a:avLst/>
          </a:prstGeom>
          <a:noFill/>
        </p:spPr>
        <p:txBody>
          <a:bodyPr wrap="square" rtlCol="0">
            <a:spAutoFit/>
          </a:bodyPr>
          <a:lstStyle/>
          <a:p>
            <a:r>
              <a:rPr lang="en-US" sz="2000" b="1" dirty="0"/>
              <a:t>Answers to Quiz Question 2: </a:t>
            </a:r>
          </a:p>
          <a:p>
            <a:r>
              <a:rPr lang="en-US" dirty="0"/>
              <a:t>Name what each symbol of NPS emblem represents:</a:t>
            </a:r>
          </a:p>
          <a:p>
            <a:r>
              <a:rPr lang="en-US" dirty="0"/>
              <a:t>1. </a:t>
            </a:r>
            <a:r>
              <a:rPr lang="en-US" dirty="0">
                <a:solidFill>
                  <a:schemeClr val="bg1">
                    <a:lumMod val="65000"/>
                  </a:schemeClr>
                </a:solidFill>
              </a:rPr>
              <a:t>(Arrowhead Shape) </a:t>
            </a:r>
            <a:r>
              <a:rPr lang="en-US" dirty="0"/>
              <a:t>History and Culture </a:t>
            </a:r>
          </a:p>
          <a:p>
            <a:r>
              <a:rPr lang="en-US" dirty="0"/>
              <a:t>2. </a:t>
            </a:r>
            <a:r>
              <a:rPr lang="en-US" dirty="0">
                <a:solidFill>
                  <a:schemeClr val="bg1">
                    <a:lumMod val="65000"/>
                  </a:schemeClr>
                </a:solidFill>
              </a:rPr>
              <a:t>(Mountain) </a:t>
            </a:r>
            <a:r>
              <a:rPr lang="en-US" dirty="0"/>
              <a:t>Landforms and scenic and recreational values</a:t>
            </a:r>
          </a:p>
          <a:p>
            <a:r>
              <a:rPr lang="en-US" dirty="0"/>
              <a:t>3. </a:t>
            </a:r>
            <a:r>
              <a:rPr lang="en-US" dirty="0">
                <a:solidFill>
                  <a:schemeClr val="bg1">
                    <a:lumMod val="65000"/>
                  </a:schemeClr>
                </a:solidFill>
              </a:rPr>
              <a:t>(Sequoia Tree) </a:t>
            </a:r>
            <a:r>
              <a:rPr lang="en-US" dirty="0"/>
              <a:t>Vegetation/plants</a:t>
            </a:r>
          </a:p>
          <a:p>
            <a:r>
              <a:rPr lang="en-US" dirty="0"/>
              <a:t>4. </a:t>
            </a:r>
            <a:r>
              <a:rPr lang="en-US" dirty="0">
                <a:solidFill>
                  <a:schemeClr val="bg1">
                    <a:lumMod val="65000"/>
                  </a:schemeClr>
                </a:solidFill>
              </a:rPr>
              <a:t>(Lake) </a:t>
            </a:r>
            <a:r>
              <a:rPr lang="en-US" dirty="0"/>
              <a:t>Water and scenic and recreational values</a:t>
            </a:r>
          </a:p>
          <a:p>
            <a:r>
              <a:rPr lang="en-US" dirty="0"/>
              <a:t>5. </a:t>
            </a:r>
            <a:r>
              <a:rPr lang="en-US" dirty="0">
                <a:solidFill>
                  <a:schemeClr val="bg1">
                    <a:lumMod val="65000"/>
                  </a:schemeClr>
                </a:solidFill>
              </a:rPr>
              <a:t>(Bison)</a:t>
            </a:r>
            <a:endParaRPr lang="en-US" dirty="0"/>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157683451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E59C3-AC26-4873-BCC2-69197BC1CA5D}"/>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13</a:t>
            </a:r>
          </a:p>
        </p:txBody>
      </p:sp>
      <p:sp>
        <p:nvSpPr>
          <p:cNvPr id="7" name="TextBox 6"/>
          <p:cNvSpPr txBox="1"/>
          <p:nvPr/>
        </p:nvSpPr>
        <p:spPr>
          <a:xfrm>
            <a:off x="4419600" y="2557265"/>
            <a:ext cx="4724399" cy="2893100"/>
          </a:xfrm>
          <a:prstGeom prst="rect">
            <a:avLst/>
          </a:prstGeom>
          <a:noFill/>
        </p:spPr>
        <p:txBody>
          <a:bodyPr wrap="square" rtlCol="0">
            <a:spAutoFit/>
          </a:bodyPr>
          <a:lstStyle/>
          <a:p>
            <a:r>
              <a:rPr lang="en-US" sz="2000" b="1" dirty="0"/>
              <a:t>Answers to Quiz Question 2: </a:t>
            </a:r>
          </a:p>
          <a:p>
            <a:r>
              <a:rPr lang="en-US" dirty="0"/>
              <a:t>Name what each symbol of NPS emblem represents:</a:t>
            </a:r>
          </a:p>
          <a:p>
            <a:r>
              <a:rPr lang="en-US" dirty="0"/>
              <a:t>1. </a:t>
            </a:r>
            <a:r>
              <a:rPr lang="en-US" dirty="0">
                <a:solidFill>
                  <a:schemeClr val="bg1">
                    <a:lumMod val="65000"/>
                  </a:schemeClr>
                </a:solidFill>
              </a:rPr>
              <a:t>(Arrowhead Shape) </a:t>
            </a:r>
            <a:r>
              <a:rPr lang="en-US" dirty="0"/>
              <a:t>History and Culture </a:t>
            </a:r>
          </a:p>
          <a:p>
            <a:r>
              <a:rPr lang="en-US" dirty="0"/>
              <a:t>2. </a:t>
            </a:r>
            <a:r>
              <a:rPr lang="en-US" dirty="0">
                <a:solidFill>
                  <a:schemeClr val="bg1">
                    <a:lumMod val="65000"/>
                  </a:schemeClr>
                </a:solidFill>
              </a:rPr>
              <a:t>(Mountain) </a:t>
            </a:r>
            <a:r>
              <a:rPr lang="en-US" dirty="0"/>
              <a:t>Landforms and scenic and recreational values</a:t>
            </a:r>
          </a:p>
          <a:p>
            <a:r>
              <a:rPr lang="en-US" dirty="0"/>
              <a:t>3. </a:t>
            </a:r>
            <a:r>
              <a:rPr lang="en-US" dirty="0">
                <a:solidFill>
                  <a:schemeClr val="bg1">
                    <a:lumMod val="65000"/>
                  </a:schemeClr>
                </a:solidFill>
              </a:rPr>
              <a:t>(Sequoia Tree) </a:t>
            </a:r>
            <a:r>
              <a:rPr lang="en-US" dirty="0"/>
              <a:t>Vegetation/plants</a:t>
            </a:r>
          </a:p>
          <a:p>
            <a:r>
              <a:rPr lang="en-US" dirty="0"/>
              <a:t>4. </a:t>
            </a:r>
            <a:r>
              <a:rPr lang="en-US" dirty="0">
                <a:solidFill>
                  <a:schemeClr val="bg1">
                    <a:lumMod val="65000"/>
                  </a:schemeClr>
                </a:solidFill>
              </a:rPr>
              <a:t>(Lake) </a:t>
            </a:r>
            <a:r>
              <a:rPr lang="en-US" dirty="0"/>
              <a:t>Water and scenic and recreational values</a:t>
            </a:r>
          </a:p>
          <a:p>
            <a:r>
              <a:rPr lang="en-US" dirty="0"/>
              <a:t>5. </a:t>
            </a:r>
            <a:r>
              <a:rPr lang="en-US" dirty="0">
                <a:solidFill>
                  <a:schemeClr val="bg1">
                    <a:lumMod val="65000"/>
                  </a:schemeClr>
                </a:solidFill>
              </a:rPr>
              <a:t>(Bison) </a:t>
            </a:r>
            <a:r>
              <a:rPr lang="en-US" dirty="0"/>
              <a:t>Animals</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420396333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C15B28-BF17-4931-A954-084BCA3642A5}"/>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14</a:t>
            </a:r>
          </a:p>
        </p:txBody>
      </p:sp>
      <p:sp>
        <p:nvSpPr>
          <p:cNvPr id="7" name="TextBox 6"/>
          <p:cNvSpPr txBox="1"/>
          <p:nvPr/>
        </p:nvSpPr>
        <p:spPr>
          <a:xfrm>
            <a:off x="5334000" y="3429000"/>
            <a:ext cx="4724399" cy="584775"/>
          </a:xfrm>
          <a:prstGeom prst="rect">
            <a:avLst/>
          </a:prstGeom>
          <a:noFill/>
        </p:spPr>
        <p:txBody>
          <a:bodyPr wrap="square" rtlCol="0">
            <a:spAutoFit/>
          </a:bodyPr>
          <a:lstStyle/>
          <a:p>
            <a:r>
              <a:rPr lang="en-US" sz="3200" b="1" dirty="0"/>
              <a:t>Quiz Question 3</a:t>
            </a:r>
            <a:endParaRPr lang="en-US" sz="3200" dirty="0"/>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37660846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7AF5B-3863-444F-AA79-89E11108DC63}"/>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Answers 15</a:t>
            </a:r>
          </a:p>
        </p:txBody>
      </p:sp>
      <p:sp>
        <p:nvSpPr>
          <p:cNvPr id="7" name="TextBox 6"/>
          <p:cNvSpPr txBox="1"/>
          <p:nvPr/>
        </p:nvSpPr>
        <p:spPr>
          <a:xfrm>
            <a:off x="4419600" y="2557265"/>
            <a:ext cx="4724399" cy="1785104"/>
          </a:xfrm>
          <a:prstGeom prst="rect">
            <a:avLst/>
          </a:prstGeom>
          <a:noFill/>
        </p:spPr>
        <p:txBody>
          <a:bodyPr wrap="square" rtlCol="0">
            <a:spAutoFit/>
          </a:bodyPr>
          <a:lstStyle/>
          <a:p>
            <a:r>
              <a:rPr lang="en-US" sz="2000" b="1" dirty="0"/>
              <a:t>Quiz Question 3: </a:t>
            </a:r>
          </a:p>
          <a:p>
            <a:r>
              <a:rPr lang="en-US" dirty="0"/>
              <a:t>List three ways you can help the NPS care for the things found on the emblem:</a:t>
            </a:r>
          </a:p>
          <a:p>
            <a:r>
              <a:rPr lang="en-US" dirty="0"/>
              <a:t>1.</a:t>
            </a:r>
          </a:p>
          <a:p>
            <a:r>
              <a:rPr lang="en-US" dirty="0"/>
              <a:t>2.</a:t>
            </a:r>
          </a:p>
          <a:p>
            <a:r>
              <a:rPr lang="en-US" dirty="0"/>
              <a:t>3.</a:t>
            </a:r>
          </a:p>
        </p:txBody>
      </p:sp>
      <p:pic>
        <p:nvPicPr>
          <p:cNvPr id="2" name="Picture 1" descr="Park Service emblem outlin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20147"/>
            <a:ext cx="3991927" cy="5233053"/>
          </a:xfrm>
          <a:prstGeom prst="rect">
            <a:avLst/>
          </a:prstGeom>
        </p:spPr>
      </p:pic>
      <p:pic>
        <p:nvPicPr>
          <p:cNvPr id="1028" name="Picture 4" descr="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557265"/>
            <a:ext cx="1776171" cy="224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9044BE6-9501-474E-917D-E293CFC94DC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71822840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B750-3060-45F6-8EC6-C30C0B287150}"/>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Thank</a:t>
            </a:r>
            <a:r>
              <a:rPr lang="en-US" baseline="0" dirty="0"/>
              <a:t> You</a:t>
            </a:r>
            <a:endParaRPr lang="en-US" dirty="0"/>
          </a:p>
        </p:txBody>
      </p:sp>
      <p:sp>
        <p:nvSpPr>
          <p:cNvPr id="7" name="TextBox 6"/>
          <p:cNvSpPr txBox="1"/>
          <p:nvPr/>
        </p:nvSpPr>
        <p:spPr>
          <a:xfrm>
            <a:off x="4038601" y="3228945"/>
            <a:ext cx="4952999" cy="400110"/>
          </a:xfrm>
          <a:prstGeom prst="rect">
            <a:avLst/>
          </a:prstGeom>
          <a:noFill/>
        </p:spPr>
        <p:txBody>
          <a:bodyPr wrap="square" rtlCol="0">
            <a:spAutoFit/>
          </a:bodyPr>
          <a:lstStyle/>
          <a:p>
            <a:r>
              <a:rPr lang="en-US" sz="2000" b="1" dirty="0"/>
              <a:t>Thank you for caring for our national parks!</a:t>
            </a:r>
            <a:endParaRPr lang="en-US" dirty="0"/>
          </a:p>
        </p:txBody>
      </p:sp>
      <p:sp>
        <p:nvSpPr>
          <p:cNvPr id="8" name="TextBox 7">
            <a:extLst>
              <a:ext uri="{FF2B5EF4-FFF2-40B4-BE49-F238E27FC236}">
                <a16:creationId xmlns:a16="http://schemas.microsoft.com/office/drawing/2014/main" id="{49044BE6-9501-474E-917D-E293CFC94DC0}"/>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pic>
        <p:nvPicPr>
          <p:cNvPr id="6" name="Picture 5">
            <a:extLst>
              <a:ext uri="{FF2B5EF4-FFF2-40B4-BE49-F238E27FC236}">
                <a16:creationId xmlns:a16="http://schemas.microsoft.com/office/drawing/2014/main" id="{5704F559-B402-436E-8976-B4F582E8338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3400" y="1676400"/>
            <a:ext cx="3356263" cy="4343400"/>
          </a:xfrm>
          <a:prstGeom prst="rect">
            <a:avLst/>
          </a:prstGeom>
        </p:spPr>
      </p:pic>
    </p:spTree>
    <p:extLst>
      <p:ext uri="{BB962C8B-B14F-4D97-AF65-F5344CB8AC3E}">
        <p14:creationId xmlns:p14="http://schemas.microsoft.com/office/powerpoint/2010/main" val="369762344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CE88-EAAB-4983-9120-1EF0BE4F2E15}"/>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Contact Us</a:t>
            </a:r>
          </a:p>
        </p:txBody>
      </p:sp>
      <p:sp>
        <p:nvSpPr>
          <p:cNvPr id="3" name="Content Placeholder 2">
            <a:extLst>
              <a:ext uri="{FF2B5EF4-FFF2-40B4-BE49-F238E27FC236}">
                <a16:creationId xmlns:a16="http://schemas.microsoft.com/office/drawing/2014/main" id="{958BE4DA-6B7B-4AE9-98C6-51D1D87C7E32}"/>
              </a:ext>
            </a:extLst>
          </p:cNvPr>
          <p:cNvSpPr>
            <a:spLocks noGrp="1"/>
          </p:cNvSpPr>
          <p:nvPr>
            <p:ph idx="1"/>
          </p:nvPr>
        </p:nvSpPr>
        <p:spPr/>
        <p:txBody>
          <a:bodyPr/>
          <a:lstStyle/>
          <a:p>
            <a:pPr marL="0" indent="0">
              <a:buNone/>
            </a:pPr>
            <a:endParaRPr lang="en-US" sz="2000" dirty="0"/>
          </a:p>
          <a:p>
            <a:pPr marL="0" indent="0">
              <a:buNone/>
            </a:pPr>
            <a:r>
              <a:rPr lang="en-US" sz="2000" dirty="0"/>
              <a:t>For more educational products and tools, please visit us at:</a:t>
            </a:r>
          </a:p>
          <a:p>
            <a:pPr marL="0" indent="0">
              <a:buNone/>
            </a:pPr>
            <a:r>
              <a:rPr lang="en-US" sz="2000" dirty="0"/>
              <a:t> </a:t>
            </a:r>
            <a:r>
              <a:rPr lang="en-US" sz="2000" dirty="0">
                <a:hlinkClick r:id="rId2"/>
              </a:rPr>
              <a:t>Education - Bryce Canyon National Park (U.S. National Park Service) (nps.gov)</a:t>
            </a:r>
            <a:endParaRPr lang="en-US" sz="2000" dirty="0"/>
          </a:p>
          <a:p>
            <a:pPr marL="0" indent="0">
              <a:buNone/>
            </a:pPr>
            <a:endParaRPr lang="en-US" dirty="0"/>
          </a:p>
          <a:p>
            <a:pPr marL="0" indent="0">
              <a:buNone/>
            </a:pPr>
            <a:r>
              <a:rPr lang="en-US" sz="1800" dirty="0"/>
              <a:t>To schedule a virtual experience please reach out to us at BRCA_education@nps.gov</a:t>
            </a:r>
          </a:p>
          <a:p>
            <a:pPr marL="0" indent="0">
              <a:buNone/>
            </a:pPr>
            <a:endParaRPr lang="en-US" dirty="0"/>
          </a:p>
        </p:txBody>
      </p:sp>
      <p:pic>
        <p:nvPicPr>
          <p:cNvPr id="6" name="Picture 5" descr="A park ranger holds a pronghorn skull.">
            <a:extLst>
              <a:ext uri="{FF2B5EF4-FFF2-40B4-BE49-F238E27FC236}">
                <a16:creationId xmlns:a16="http://schemas.microsoft.com/office/drawing/2014/main" id="{1B68130B-EF36-4FD1-9BD2-91A4816B4387}"/>
              </a:ext>
            </a:extLst>
          </p:cNvPr>
          <p:cNvPicPr>
            <a:picLocks noChangeAspect="1"/>
          </p:cNvPicPr>
          <p:nvPr/>
        </p:nvPicPr>
        <p:blipFill>
          <a:blip r:embed="rId3"/>
          <a:stretch>
            <a:fillRect/>
          </a:stretch>
        </p:blipFill>
        <p:spPr>
          <a:xfrm>
            <a:off x="143435" y="4633767"/>
            <a:ext cx="2773598" cy="1847643"/>
          </a:xfrm>
          <a:prstGeom prst="rect">
            <a:avLst/>
          </a:prstGeom>
        </p:spPr>
      </p:pic>
      <p:pic>
        <p:nvPicPr>
          <p:cNvPr id="7" name="Picture 6" descr="A park ranger points a camera at the Bryce Canyon Amphitheatre.">
            <a:extLst>
              <a:ext uri="{FF2B5EF4-FFF2-40B4-BE49-F238E27FC236}">
                <a16:creationId xmlns:a16="http://schemas.microsoft.com/office/drawing/2014/main" id="{C1B70F15-E50C-4353-ABCD-1CD6FB2B9201}"/>
              </a:ext>
            </a:extLst>
          </p:cNvPr>
          <p:cNvPicPr>
            <a:picLocks noChangeAspect="1"/>
          </p:cNvPicPr>
          <p:nvPr/>
        </p:nvPicPr>
        <p:blipFill>
          <a:blip r:embed="rId4"/>
          <a:stretch>
            <a:fillRect/>
          </a:stretch>
        </p:blipFill>
        <p:spPr>
          <a:xfrm>
            <a:off x="3139732" y="4633767"/>
            <a:ext cx="2773598" cy="1847643"/>
          </a:xfrm>
          <a:prstGeom prst="rect">
            <a:avLst/>
          </a:prstGeom>
        </p:spPr>
      </p:pic>
      <p:pic>
        <p:nvPicPr>
          <p:cNvPr id="5" name="Picture 4" descr="A park ranger stands in front of a camera.">
            <a:extLst>
              <a:ext uri="{FF2B5EF4-FFF2-40B4-BE49-F238E27FC236}">
                <a16:creationId xmlns:a16="http://schemas.microsoft.com/office/drawing/2014/main" id="{AB748AC5-4B3F-410A-A354-7EFC6DA4563B}"/>
              </a:ext>
            </a:extLst>
          </p:cNvPr>
          <p:cNvPicPr>
            <a:picLocks noChangeAspect="1"/>
          </p:cNvPicPr>
          <p:nvPr/>
        </p:nvPicPr>
        <p:blipFill>
          <a:blip r:embed="rId5"/>
          <a:stretch>
            <a:fillRect/>
          </a:stretch>
        </p:blipFill>
        <p:spPr>
          <a:xfrm>
            <a:off x="6144866" y="4633767"/>
            <a:ext cx="2773598" cy="1847643"/>
          </a:xfrm>
          <a:prstGeom prst="rect">
            <a:avLst/>
          </a:prstGeom>
        </p:spPr>
      </p:pic>
      <p:sp>
        <p:nvSpPr>
          <p:cNvPr id="11" name="Rectangle 10">
            <a:extLst>
              <a:ext uri="{FF2B5EF4-FFF2-40B4-BE49-F238E27FC236}">
                <a16:creationId xmlns:a16="http://schemas.microsoft.com/office/drawing/2014/main" id="{6680A539-0D2F-4BC2-A69C-3A45DDB22A17}"/>
              </a:ext>
            </a:extLst>
          </p:cNvPr>
          <p:cNvSpPr/>
          <p:nvPr/>
        </p:nvSpPr>
        <p:spPr>
          <a:xfrm>
            <a:off x="152400" y="6567098"/>
            <a:ext cx="2773598" cy="276999"/>
          </a:xfrm>
          <a:prstGeom prst="rect">
            <a:avLst/>
          </a:prstGeom>
        </p:spPr>
        <p:txBody>
          <a:bodyPr wrap="square">
            <a:spAutoFit/>
          </a:bodyPr>
          <a:lstStyle/>
          <a:p>
            <a:pPr algn="ctr"/>
            <a:r>
              <a:rPr lang="en-US" sz="1200" i="1" dirty="0">
                <a:solidFill>
                  <a:srgbClr val="555555"/>
                </a:solidFill>
                <a:latin typeface="Arial" panose="020B0604020202020204" pitchFamily="34" charset="0"/>
              </a:rPr>
              <a:t>Animal Adaptations</a:t>
            </a:r>
            <a:endParaRPr lang="en-US" sz="1200" dirty="0"/>
          </a:p>
        </p:txBody>
      </p:sp>
      <p:sp>
        <p:nvSpPr>
          <p:cNvPr id="13" name="Rectangle 12">
            <a:extLst>
              <a:ext uri="{FF2B5EF4-FFF2-40B4-BE49-F238E27FC236}">
                <a16:creationId xmlns:a16="http://schemas.microsoft.com/office/drawing/2014/main" id="{F3700562-7758-4440-86A0-BD7592B2311E}"/>
              </a:ext>
            </a:extLst>
          </p:cNvPr>
          <p:cNvSpPr/>
          <p:nvPr/>
        </p:nvSpPr>
        <p:spPr>
          <a:xfrm>
            <a:off x="3139732" y="6567099"/>
            <a:ext cx="2773598" cy="276999"/>
          </a:xfrm>
          <a:prstGeom prst="rect">
            <a:avLst/>
          </a:prstGeom>
        </p:spPr>
        <p:txBody>
          <a:bodyPr wrap="square">
            <a:spAutoFit/>
          </a:bodyPr>
          <a:lstStyle/>
          <a:p>
            <a:pPr algn="ctr"/>
            <a:r>
              <a:rPr lang="en-US" sz="1200" i="1" dirty="0">
                <a:solidFill>
                  <a:srgbClr val="555555"/>
                </a:solidFill>
                <a:latin typeface="Arial" panose="020B0604020202020204" pitchFamily="34" charset="0"/>
              </a:rPr>
              <a:t>Geology of Bryce Canyon</a:t>
            </a:r>
            <a:endParaRPr lang="en-US" sz="1200" dirty="0"/>
          </a:p>
        </p:txBody>
      </p:sp>
      <p:sp>
        <p:nvSpPr>
          <p:cNvPr id="14" name="Rectangle 13">
            <a:extLst>
              <a:ext uri="{FF2B5EF4-FFF2-40B4-BE49-F238E27FC236}">
                <a16:creationId xmlns:a16="http://schemas.microsoft.com/office/drawing/2014/main" id="{EF7AE693-8B66-48F5-BCB7-3AD6C0DA07B8}"/>
              </a:ext>
            </a:extLst>
          </p:cNvPr>
          <p:cNvSpPr/>
          <p:nvPr/>
        </p:nvSpPr>
        <p:spPr>
          <a:xfrm>
            <a:off x="6144866" y="6567100"/>
            <a:ext cx="2773598" cy="276999"/>
          </a:xfrm>
          <a:prstGeom prst="rect">
            <a:avLst/>
          </a:prstGeom>
        </p:spPr>
        <p:txBody>
          <a:bodyPr wrap="square">
            <a:spAutoFit/>
          </a:bodyPr>
          <a:lstStyle/>
          <a:p>
            <a:pPr algn="ctr"/>
            <a:r>
              <a:rPr lang="en-US" sz="1200" i="1" dirty="0">
                <a:solidFill>
                  <a:srgbClr val="555555"/>
                </a:solidFill>
                <a:latin typeface="Arial" panose="020B0604020202020204" pitchFamily="34" charset="0"/>
              </a:rPr>
              <a:t>Ask a Ranger</a:t>
            </a:r>
            <a:endParaRPr lang="en-US" sz="1200" dirty="0"/>
          </a:p>
        </p:txBody>
      </p:sp>
      <p:sp>
        <p:nvSpPr>
          <p:cNvPr id="4" name="TextBox 3">
            <a:extLst>
              <a:ext uri="{FF2B5EF4-FFF2-40B4-BE49-F238E27FC236}">
                <a16:creationId xmlns:a16="http://schemas.microsoft.com/office/drawing/2014/main" id="{F9A45DA5-5389-4846-B00B-26E39E2201BA}"/>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spTree>
    <p:extLst>
      <p:ext uri="{BB962C8B-B14F-4D97-AF65-F5344CB8AC3E}">
        <p14:creationId xmlns:p14="http://schemas.microsoft.com/office/powerpoint/2010/main" val="27047187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D29C1-4890-4127-AAF5-6299555F35C1}"/>
              </a:ext>
            </a:extLst>
          </p:cNvPr>
          <p:cNvSpPr>
            <a:spLocks noGrp="1"/>
          </p:cNvSpPr>
          <p:nvPr>
            <p:ph type="title"/>
          </p:nvPr>
        </p:nvSpPr>
        <p:spPr>
          <a:xfrm>
            <a:off x="457200" y="-1143000"/>
            <a:ext cx="8229600" cy="1143000"/>
          </a:xfrm>
        </p:spPr>
        <p:txBody>
          <a:bodyPr vert="horz" lIns="91440" tIns="45720" rIns="91440" bIns="45720" rtlCol="0" anchor="b">
            <a:normAutofit/>
          </a:bodyPr>
          <a:lstStyle/>
          <a:p>
            <a:pPr rtl="0" eaLnBrk="1" latinLnBrk="0" hangingPunct="1"/>
            <a:r>
              <a:rPr lang="en-US" dirty="0"/>
              <a:t>Timeline Continued 1</a:t>
            </a:r>
            <a:endParaRPr lang="en-US" dirty="0">
              <a:effectLst/>
            </a:endParaRP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43101"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7177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C8C2C-90B4-41FA-82C2-7998961DD6D0}"/>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2</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192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430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43101"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43200" y="3664327"/>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2721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2464C29-8715-47EE-9102-22BB00401DBB}"/>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3</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sp>
        <p:nvSpPr>
          <p:cNvPr id="18" name="TextBox 17">
            <a:extLst>
              <a:ext uri="{FF2B5EF4-FFF2-40B4-BE49-F238E27FC236}">
                <a16:creationId xmlns:a16="http://schemas.microsoft.com/office/drawing/2014/main" id="{E82AE560-EE09-421B-8C08-50CC17F5560B}"/>
              </a:ext>
            </a:extLst>
          </p:cNvPr>
          <p:cNvSpPr txBox="1"/>
          <p:nvPr/>
        </p:nvSpPr>
        <p:spPr>
          <a:xfrm>
            <a:off x="2288085" y="4554135"/>
            <a:ext cx="1331415" cy="646331"/>
          </a:xfrm>
          <a:prstGeom prst="rect">
            <a:avLst/>
          </a:prstGeom>
          <a:noFill/>
        </p:spPr>
        <p:txBody>
          <a:bodyPr wrap="square" rtlCol="0">
            <a:spAutoFit/>
          </a:bodyPr>
          <a:lstStyle/>
          <a:p>
            <a:pPr algn="r"/>
            <a:r>
              <a:rPr lang="en-US" sz="1200" b="1" dirty="0"/>
              <a:t>1800’s</a:t>
            </a:r>
          </a:p>
          <a:p>
            <a:pPr algn="r"/>
            <a:r>
              <a:rPr lang="en-US" sz="1200" dirty="0"/>
              <a:t>Later-day Saints Settlers</a:t>
            </a:r>
          </a:p>
        </p:txBody>
      </p: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37128"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70328"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60928"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61029"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61128" y="3664327"/>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EACE91-EDD3-406C-8A98-6BFA0CD67EC1}"/>
              </a:ext>
              <a:ext uri="{C183D7F6-B498-43B3-948B-1728B52AA6E4}">
                <adec:decorative xmlns:adec="http://schemas.microsoft.com/office/drawing/2017/decorative" val="1"/>
              </a:ext>
            </a:extLst>
          </p:cNvPr>
          <p:cNvCxnSpPr/>
          <p:nvPr/>
        </p:nvCxnSpPr>
        <p:spPr>
          <a:xfrm flipV="1">
            <a:off x="3657600" y="37338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305013-FB5D-40A4-9068-B14078FB78BB}"/>
              </a:ext>
              <a:ext uri="{C183D7F6-B498-43B3-948B-1728B52AA6E4}">
                <adec:decorative xmlns:adec="http://schemas.microsoft.com/office/drawing/2017/decorative" val="1"/>
              </a:ext>
            </a:extLst>
          </p:cNvPr>
          <p:cNvSpPr/>
          <p:nvPr/>
        </p:nvSpPr>
        <p:spPr>
          <a:xfrm>
            <a:off x="3581400" y="367329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1821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25500-58F0-4DE8-9857-8C8DA44C66C5}"/>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Timeline Continued 4</a:t>
            </a:r>
          </a:p>
        </p:txBody>
      </p:sp>
      <p:sp>
        <p:nvSpPr>
          <p:cNvPr id="10" name="TextBox 9">
            <a:extLst>
              <a:ext uri="{FF2B5EF4-FFF2-40B4-BE49-F238E27FC236}">
                <a16:creationId xmlns:a16="http://schemas.microsoft.com/office/drawing/2014/main" id="{9D156E83-8D64-4DCD-A265-8C574D6584C8}"/>
              </a:ext>
            </a:extLst>
          </p:cNvPr>
          <p:cNvSpPr txBox="1"/>
          <p:nvPr/>
        </p:nvSpPr>
        <p:spPr>
          <a:xfrm>
            <a:off x="-112215" y="2454091"/>
            <a:ext cx="1331415" cy="461665"/>
          </a:xfrm>
          <a:prstGeom prst="rect">
            <a:avLst/>
          </a:prstGeom>
          <a:noFill/>
        </p:spPr>
        <p:txBody>
          <a:bodyPr wrap="square" rtlCol="0">
            <a:spAutoFit/>
          </a:bodyPr>
          <a:lstStyle/>
          <a:p>
            <a:pPr algn="r"/>
            <a:r>
              <a:rPr lang="en-US" sz="1200" b="1" dirty="0"/>
              <a:t>10,000 years ago</a:t>
            </a:r>
          </a:p>
          <a:p>
            <a:pPr algn="r"/>
            <a:r>
              <a:rPr lang="en-US" sz="1200" dirty="0"/>
              <a:t>Paleoindians</a:t>
            </a:r>
          </a:p>
        </p:txBody>
      </p:sp>
      <p:sp>
        <p:nvSpPr>
          <p:cNvPr id="12" name="TextBox 11">
            <a:extLst>
              <a:ext uri="{FF2B5EF4-FFF2-40B4-BE49-F238E27FC236}">
                <a16:creationId xmlns:a16="http://schemas.microsoft.com/office/drawing/2014/main" id="{1E7916E2-761D-4228-9DC9-BBC6259C4B57}"/>
              </a:ext>
            </a:extLst>
          </p:cNvPr>
          <p:cNvSpPr txBox="1"/>
          <p:nvPr/>
        </p:nvSpPr>
        <p:spPr>
          <a:xfrm>
            <a:off x="685800" y="4558585"/>
            <a:ext cx="1331415" cy="461665"/>
          </a:xfrm>
          <a:prstGeom prst="rect">
            <a:avLst/>
          </a:prstGeom>
          <a:noFill/>
        </p:spPr>
        <p:txBody>
          <a:bodyPr wrap="square" rtlCol="0">
            <a:spAutoFit/>
          </a:bodyPr>
          <a:lstStyle/>
          <a:p>
            <a:pPr algn="r"/>
            <a:r>
              <a:rPr lang="en-US" sz="1200" b="1" dirty="0"/>
              <a:t>________</a:t>
            </a:r>
          </a:p>
          <a:p>
            <a:pPr algn="r"/>
            <a:r>
              <a:rPr lang="en-US" sz="1200" dirty="0"/>
              <a:t>Pueblo Peoples</a:t>
            </a:r>
          </a:p>
        </p:txBody>
      </p:sp>
      <p:sp>
        <p:nvSpPr>
          <p:cNvPr id="15" name="TextBox 14">
            <a:extLst>
              <a:ext uri="{FF2B5EF4-FFF2-40B4-BE49-F238E27FC236}">
                <a16:creationId xmlns:a16="http://schemas.microsoft.com/office/drawing/2014/main" id="{AC5FF47B-31C8-416B-9C6B-9F7443887474}"/>
              </a:ext>
            </a:extLst>
          </p:cNvPr>
          <p:cNvSpPr txBox="1"/>
          <p:nvPr/>
        </p:nvSpPr>
        <p:spPr>
          <a:xfrm>
            <a:off x="1752600" y="2510135"/>
            <a:ext cx="1084728" cy="461665"/>
          </a:xfrm>
          <a:prstGeom prst="rect">
            <a:avLst/>
          </a:prstGeom>
          <a:noFill/>
        </p:spPr>
        <p:txBody>
          <a:bodyPr wrap="square" rtlCol="0">
            <a:spAutoFit/>
          </a:bodyPr>
          <a:lstStyle/>
          <a:p>
            <a:pPr algn="r"/>
            <a:r>
              <a:rPr lang="en-US" sz="1200" b="1" dirty="0"/>
              <a:t>1200 AD</a:t>
            </a:r>
          </a:p>
          <a:p>
            <a:pPr algn="r"/>
            <a:r>
              <a:rPr lang="en-US" sz="1200" dirty="0"/>
              <a:t>Paiute Indians</a:t>
            </a:r>
          </a:p>
        </p:txBody>
      </p:sp>
      <p:sp>
        <p:nvSpPr>
          <p:cNvPr id="18" name="TextBox 17">
            <a:extLst>
              <a:ext uri="{FF2B5EF4-FFF2-40B4-BE49-F238E27FC236}">
                <a16:creationId xmlns:a16="http://schemas.microsoft.com/office/drawing/2014/main" id="{E82AE560-EE09-421B-8C08-50CC17F5560B}"/>
              </a:ext>
            </a:extLst>
          </p:cNvPr>
          <p:cNvSpPr txBox="1"/>
          <p:nvPr/>
        </p:nvSpPr>
        <p:spPr>
          <a:xfrm>
            <a:off x="2288085" y="4554135"/>
            <a:ext cx="1331415" cy="646331"/>
          </a:xfrm>
          <a:prstGeom prst="rect">
            <a:avLst/>
          </a:prstGeom>
          <a:noFill/>
        </p:spPr>
        <p:txBody>
          <a:bodyPr wrap="square" rtlCol="0">
            <a:spAutoFit/>
          </a:bodyPr>
          <a:lstStyle/>
          <a:p>
            <a:pPr algn="r"/>
            <a:r>
              <a:rPr lang="en-US" sz="1200" b="1" dirty="0"/>
              <a:t>1800’s</a:t>
            </a:r>
          </a:p>
          <a:p>
            <a:pPr algn="r"/>
            <a:r>
              <a:rPr lang="en-US" sz="1200" dirty="0"/>
              <a:t>Later-day Saints Settlers</a:t>
            </a:r>
          </a:p>
        </p:txBody>
      </p:sp>
      <p:sp>
        <p:nvSpPr>
          <p:cNvPr id="21" name="TextBox 20">
            <a:extLst>
              <a:ext uri="{FF2B5EF4-FFF2-40B4-BE49-F238E27FC236}">
                <a16:creationId xmlns:a16="http://schemas.microsoft.com/office/drawing/2014/main" id="{715A8100-6E3D-4882-86AF-A0A18F939A85}"/>
              </a:ext>
            </a:extLst>
          </p:cNvPr>
          <p:cNvSpPr txBox="1"/>
          <p:nvPr/>
        </p:nvSpPr>
        <p:spPr>
          <a:xfrm>
            <a:off x="3258670" y="2453294"/>
            <a:ext cx="1331415" cy="461665"/>
          </a:xfrm>
          <a:prstGeom prst="rect">
            <a:avLst/>
          </a:prstGeom>
          <a:noFill/>
        </p:spPr>
        <p:txBody>
          <a:bodyPr wrap="square" rtlCol="0">
            <a:spAutoFit/>
          </a:bodyPr>
          <a:lstStyle/>
          <a:p>
            <a:pPr algn="r"/>
            <a:r>
              <a:rPr lang="en-US" sz="1200" b="1" dirty="0"/>
              <a:t>Early 1900’s</a:t>
            </a:r>
          </a:p>
          <a:p>
            <a:pPr algn="r"/>
            <a:r>
              <a:rPr lang="en-US" sz="1200" dirty="0"/>
              <a:t>U.S. Forest Service</a:t>
            </a:r>
          </a:p>
        </p:txBody>
      </p:sp>
      <p:cxnSp>
        <p:nvCxnSpPr>
          <p:cNvPr id="14" name="Straight Connector 13">
            <a:extLst>
              <a:ext uri="{FF2B5EF4-FFF2-40B4-BE49-F238E27FC236}">
                <a16:creationId xmlns:a16="http://schemas.microsoft.com/office/drawing/2014/main" id="{8D2A9661-62F5-4410-BD74-3732B7FBC3FB}"/>
              </a:ext>
              <a:ext uri="{C183D7F6-B498-43B3-948B-1728B52AA6E4}">
                <adec:decorative xmlns:adec="http://schemas.microsoft.com/office/drawing/2017/decorative" val="1"/>
              </a:ext>
            </a:extLst>
          </p:cNvPr>
          <p:cNvCxnSpPr/>
          <p:nvPr/>
        </p:nvCxnSpPr>
        <p:spPr>
          <a:xfrm flipV="1">
            <a:off x="28194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8B7379-2190-4EA0-9652-9791CC1EB32E}"/>
              </a:ext>
              <a:ext uri="{C183D7F6-B498-43B3-948B-1728B52AA6E4}">
                <adec:decorative xmlns:adec="http://schemas.microsoft.com/office/drawing/2017/decorative" val="1"/>
              </a:ext>
            </a:extLst>
          </p:cNvPr>
          <p:cNvCxnSpPr>
            <a:stCxn id="7" idx="4"/>
          </p:cNvCxnSpPr>
          <p:nvPr/>
        </p:nvCxnSpPr>
        <p:spPr>
          <a:xfrm flipV="1">
            <a:off x="1257300"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B7B76F-0E07-4940-8F64-FB03C10E8F80}"/>
              </a:ext>
              <a:ext uri="{C183D7F6-B498-43B3-948B-1728B52AA6E4}">
                <adec:decorative xmlns:adec="http://schemas.microsoft.com/office/drawing/2017/decorative" val="1"/>
              </a:ext>
            </a:extLst>
          </p:cNvPr>
          <p:cNvSpPr txBox="1"/>
          <p:nvPr/>
        </p:nvSpPr>
        <p:spPr>
          <a:xfrm>
            <a:off x="152400" y="152400"/>
            <a:ext cx="8839200"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 </a:t>
            </a:r>
            <a:r>
              <a:rPr lang="en-US" sz="2400" b="1" dirty="0">
                <a:solidFill>
                  <a:schemeClr val="bg1"/>
                </a:solidFill>
              </a:rPr>
              <a:t>The Arrowhead:  Emblem of the National Park Service</a:t>
            </a:r>
          </a:p>
        </p:txBody>
      </p:sp>
      <p:cxnSp>
        <p:nvCxnSpPr>
          <p:cNvPr id="6" name="Straight Arrow Connector 5">
            <a:extLst>
              <a:ext uri="{FF2B5EF4-FFF2-40B4-BE49-F238E27FC236}">
                <a16:creationId xmlns:a16="http://schemas.microsoft.com/office/drawing/2014/main" id="{25C19BC6-D323-416B-A359-5562336FD336}"/>
              </a:ext>
              <a:ext uri="{C183D7F6-B498-43B3-948B-1728B52AA6E4}">
                <adec:decorative xmlns:adec="http://schemas.microsoft.com/office/drawing/2017/decorative" val="1"/>
              </a:ext>
            </a:extLst>
          </p:cNvPr>
          <p:cNvCxnSpPr>
            <a:cxnSpLocks/>
          </p:cNvCxnSpPr>
          <p:nvPr/>
        </p:nvCxnSpPr>
        <p:spPr>
          <a:xfrm flipV="1">
            <a:off x="152400" y="3740526"/>
            <a:ext cx="8839200" cy="89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F3EBA3-DD86-4EF8-AD3C-31B003D2F628}"/>
              </a:ext>
              <a:ext uri="{C183D7F6-B498-43B3-948B-1728B52AA6E4}">
                <adec:decorative xmlns:adec="http://schemas.microsoft.com/office/drawing/2017/decorative" val="1"/>
              </a:ext>
            </a:extLst>
          </p:cNvPr>
          <p:cNvSpPr/>
          <p:nvPr/>
        </p:nvSpPr>
        <p:spPr>
          <a:xfrm>
            <a:off x="11811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AECD28F-E31E-4DEF-B0ED-6DEE1429F729}"/>
              </a:ext>
              <a:ext uri="{C183D7F6-B498-43B3-948B-1728B52AA6E4}">
                <adec:decorative xmlns:adec="http://schemas.microsoft.com/office/drawing/2017/decorative" val="1"/>
              </a:ext>
            </a:extLst>
          </p:cNvPr>
          <p:cNvCxnSpPr/>
          <p:nvPr/>
        </p:nvCxnSpPr>
        <p:spPr>
          <a:xfrm flipV="1">
            <a:off x="2019301" y="3673291"/>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A4EFCD-7BAF-4444-BD55-31CED9B72C6E}"/>
              </a:ext>
              <a:ext uri="{C183D7F6-B498-43B3-948B-1728B52AA6E4}">
                <adec:decorative xmlns:adec="http://schemas.microsoft.com/office/drawing/2017/decorative" val="1"/>
              </a:ext>
            </a:extLst>
          </p:cNvPr>
          <p:cNvSpPr/>
          <p:nvPr/>
        </p:nvSpPr>
        <p:spPr>
          <a:xfrm>
            <a:off x="1981201" y="3673291"/>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7FCDFC-0179-4E01-B105-E51E977876AB}"/>
              </a:ext>
              <a:ext uri="{C183D7F6-B498-43B3-948B-1728B52AA6E4}">
                <adec:decorative xmlns:adec="http://schemas.microsoft.com/office/drawing/2017/decorative" val="1"/>
              </a:ext>
            </a:extLst>
          </p:cNvPr>
          <p:cNvSpPr/>
          <p:nvPr/>
        </p:nvSpPr>
        <p:spPr>
          <a:xfrm>
            <a:off x="2781300" y="3664327"/>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EACE91-EDD3-406C-8A98-6BFA0CD67EC1}"/>
              </a:ext>
              <a:ext uri="{C183D7F6-B498-43B3-948B-1728B52AA6E4}">
                <adec:decorative xmlns:adec="http://schemas.microsoft.com/office/drawing/2017/decorative" val="1"/>
              </a:ext>
            </a:extLst>
          </p:cNvPr>
          <p:cNvCxnSpPr/>
          <p:nvPr/>
        </p:nvCxnSpPr>
        <p:spPr>
          <a:xfrm flipV="1">
            <a:off x="3657600" y="37338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305013-FB5D-40A4-9068-B14078FB78BB}"/>
              </a:ext>
              <a:ext uri="{C183D7F6-B498-43B3-948B-1728B52AA6E4}">
                <adec:decorative xmlns:adec="http://schemas.microsoft.com/office/drawing/2017/decorative" val="1"/>
              </a:ext>
            </a:extLst>
          </p:cNvPr>
          <p:cNvSpPr/>
          <p:nvPr/>
        </p:nvSpPr>
        <p:spPr>
          <a:xfrm>
            <a:off x="3619500" y="367329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15148B5-86E9-47F4-9608-3D2699B9E7D7}"/>
              </a:ext>
              <a:ext uri="{C183D7F6-B498-43B3-948B-1728B52AA6E4}">
                <adec:decorative xmlns:adec="http://schemas.microsoft.com/office/drawing/2017/decorative" val="1"/>
              </a:ext>
            </a:extLst>
          </p:cNvPr>
          <p:cNvCxnSpPr/>
          <p:nvPr/>
        </p:nvCxnSpPr>
        <p:spPr>
          <a:xfrm flipV="1">
            <a:off x="4572002" y="2514600"/>
            <a:ext cx="0" cy="12953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1087B18-157F-4D9C-8EC7-5DB24FB24D5D}"/>
              </a:ext>
              <a:ext uri="{C183D7F6-B498-43B3-948B-1728B52AA6E4}">
                <adec:decorative xmlns:adec="http://schemas.microsoft.com/office/drawing/2017/decorative" val="1"/>
              </a:ext>
            </a:extLst>
          </p:cNvPr>
          <p:cNvSpPr/>
          <p:nvPr/>
        </p:nvSpPr>
        <p:spPr>
          <a:xfrm>
            <a:off x="4495800" y="3657600"/>
            <a:ext cx="152400" cy="152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74473"/>
      </p:ext>
    </p:extLst>
  </p:cSld>
  <p:clrMapOvr>
    <a:masterClrMapping/>
  </p:clrMapOvr>
  <p:transition>
    <p:fade/>
  </p:transition>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14887</TotalTime>
  <Words>2264</Words>
  <Application>Microsoft Office PowerPoint</Application>
  <PresentationFormat>On-screen Show (4:3)</PresentationFormat>
  <Paragraphs>447</Paragraphs>
  <Slides>57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blank</vt:lpstr>
      <vt:lpstr>Intro</vt:lpstr>
      <vt:lpstr>Symbols</vt:lpstr>
      <vt:lpstr>Shape</vt:lpstr>
      <vt:lpstr>Culture</vt:lpstr>
      <vt:lpstr>Timeline</vt:lpstr>
      <vt:lpstr>Timeline Continued 1</vt:lpstr>
      <vt:lpstr>Timeline Continued 2</vt:lpstr>
      <vt:lpstr>Timeline Continued 3</vt:lpstr>
      <vt:lpstr>Timeline Continued 4</vt:lpstr>
      <vt:lpstr>Timeline Continued 5</vt:lpstr>
      <vt:lpstr>Timeline Continued 6</vt:lpstr>
      <vt:lpstr>Timeline Continued 7</vt:lpstr>
      <vt:lpstr>Timeline Continued 8</vt:lpstr>
      <vt:lpstr>History</vt:lpstr>
      <vt:lpstr>Transition 1</vt:lpstr>
      <vt:lpstr>Transition: Mountain</vt:lpstr>
      <vt:lpstr>Mountain</vt:lpstr>
      <vt:lpstr>Landforms</vt:lpstr>
      <vt:lpstr>Transition</vt:lpstr>
      <vt:lpstr>Transition Sequoia Tree</vt:lpstr>
      <vt:lpstr>Sequoia Tree</vt:lpstr>
      <vt:lpstr>Plants</vt:lpstr>
      <vt:lpstr>Transition 2</vt:lpstr>
      <vt:lpstr>Transition Lake</vt:lpstr>
      <vt:lpstr>Lake</vt:lpstr>
      <vt:lpstr>Water and Air</vt:lpstr>
      <vt:lpstr>Transition 3</vt:lpstr>
      <vt:lpstr>Transition Bison</vt:lpstr>
      <vt:lpstr>Bison</vt:lpstr>
      <vt:lpstr>Animals and Endangered and Threatened Species</vt:lpstr>
      <vt:lpstr>Represent</vt:lpstr>
      <vt:lpstr>1916</vt:lpstr>
      <vt:lpstr>NPS Mission</vt:lpstr>
      <vt:lpstr>Picture of Bryce Canyon National Park</vt:lpstr>
      <vt:lpstr>Quiz Intro</vt:lpstr>
      <vt:lpstr>Question One</vt:lpstr>
      <vt:lpstr>Transition Answers</vt:lpstr>
      <vt:lpstr>Answers 1</vt:lpstr>
      <vt:lpstr>Answers 2</vt:lpstr>
      <vt:lpstr>Answers 3</vt:lpstr>
      <vt:lpstr>Answers 4</vt:lpstr>
      <vt:lpstr>Answers 5</vt:lpstr>
      <vt:lpstr>Answers 6</vt:lpstr>
      <vt:lpstr>Answers 7</vt:lpstr>
      <vt:lpstr>Quiz 2</vt:lpstr>
      <vt:lpstr>Question 2</vt:lpstr>
      <vt:lpstr>Transition Answers 2</vt:lpstr>
      <vt:lpstr>Answers 8</vt:lpstr>
      <vt:lpstr>Answers 9</vt:lpstr>
      <vt:lpstr>Answers 10</vt:lpstr>
      <vt:lpstr>Answers 11</vt:lpstr>
      <vt:lpstr>Answers 12</vt:lpstr>
      <vt:lpstr>Answers 13</vt:lpstr>
      <vt:lpstr>Answers 14</vt:lpstr>
      <vt:lpstr>Answers 15</vt:lpstr>
      <vt:lpstr>Thank You</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Grimes, Dave</dc:creator>
  <cp:lastModifiedBy>Gorski, Zachary G</cp:lastModifiedBy>
  <cp:revision>134</cp:revision>
  <cp:lastPrinted>2021-11-10T16:17:33Z</cp:lastPrinted>
  <dcterms:created xsi:type="dcterms:W3CDTF">2013-08-11T13:33:44Z</dcterms:created>
  <dcterms:modified xsi:type="dcterms:W3CDTF">2021-11-10T20:37:36Z</dcterms:modified>
</cp:coreProperties>
</file>